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9:09:04.38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1,'4'0,"2"4,-1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5T09:09:04.72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44545-4922-4988-9651-98B8E4C3467F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F9EFE-040D-4BA2-A57E-0F10901379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3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9EFE-040D-4BA2-A57E-0F10901379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87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4F9EFE-040D-4BA2-A57E-0F10901379D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2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3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12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3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49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1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44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28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8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7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83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62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D26B-2998-4493-8C58-2354F721F967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68D3C-84B8-4002-A008-2ECEE7FBE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16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computer%22%20title=%22computer%20icon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D31DF-9D28-4F17-513C-65B2F69A2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6368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5A48F-E392-96FC-E933-2E5A266E0987}"/>
              </a:ext>
            </a:extLst>
          </p:cNvPr>
          <p:cNvSpPr txBox="1"/>
          <p:nvPr/>
        </p:nvSpPr>
        <p:spPr>
          <a:xfrm>
            <a:off x="8257032" y="276728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9900"/>
                </a:solidFill>
              </a:rPr>
              <a:t>Presented By</a:t>
            </a:r>
            <a:r>
              <a:rPr lang="en-IN" sz="4000" b="1" dirty="0"/>
              <a:t> : Priya Agrawal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A1E3-AFA5-06FB-FC13-CDA4F550E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433" y="0"/>
            <a:ext cx="2008998" cy="19659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8AC9C-18BE-3E6F-FC3C-6F630BB74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94" y="4417695"/>
            <a:ext cx="2200275" cy="22288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263384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A07F63-6DE4-39F9-C49E-8D0006DAC346}"/>
              </a:ext>
            </a:extLst>
          </p:cNvPr>
          <p:cNvSpPr txBox="1"/>
          <p:nvPr/>
        </p:nvSpPr>
        <p:spPr>
          <a:xfrm>
            <a:off x="-98786" y="0"/>
            <a:ext cx="122907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7. Get the complete report of the Gross sales amount for the customer “</a:t>
            </a:r>
            <a:r>
              <a:rPr lang="en-US" dirty="0" err="1"/>
              <a:t>Atliq</a:t>
            </a:r>
            <a:r>
              <a:rPr lang="en-US" dirty="0"/>
              <a:t> Exclusive” for each month . This analysis helps to get an idea of low and high-performing months and take strategic decisions. </a:t>
            </a:r>
          </a:p>
          <a:p>
            <a:r>
              <a:rPr lang="en-US" dirty="0"/>
              <a:t>The final report contains these columns: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Month, Year, Gross sales Amount 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7E0BD-54E0-DA38-FE18-B32F146D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" y="2219337"/>
            <a:ext cx="2293296" cy="4315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1B7C8-AADE-7BF3-06FA-5DDFAAD02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3475" r="1037"/>
          <a:stretch/>
        </p:blipFill>
        <p:spPr>
          <a:xfrm>
            <a:off x="3191592" y="1889034"/>
            <a:ext cx="8393856" cy="284567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BA5A9A88-3A6F-8BB0-9CA2-AB94BF64F07A}"/>
              </a:ext>
            </a:extLst>
          </p:cNvPr>
          <p:cNvSpPr/>
          <p:nvPr/>
        </p:nvSpPr>
        <p:spPr>
          <a:xfrm>
            <a:off x="9061704" y="2011680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26AF36-EB41-B09F-9578-94604DDB22A0}"/>
              </a:ext>
            </a:extLst>
          </p:cNvPr>
          <p:cNvCxnSpPr>
            <a:cxnSpLocks/>
          </p:cNvCxnSpPr>
          <p:nvPr/>
        </p:nvCxnSpPr>
        <p:spPr>
          <a:xfrm>
            <a:off x="0" y="4471416"/>
            <a:ext cx="295200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0C43DF-3A48-A295-1B94-C412CB2494E5}"/>
              </a:ext>
            </a:extLst>
          </p:cNvPr>
          <p:cNvSpPr txBox="1"/>
          <p:nvPr/>
        </p:nvSpPr>
        <p:spPr>
          <a:xfrm>
            <a:off x="3285743" y="5148072"/>
            <a:ext cx="89062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Insights</a:t>
            </a:r>
            <a:r>
              <a:rPr lang="en-IN" dirty="0">
                <a:solidFill>
                  <a:srgbClr val="92D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The lowest Gross Sales Amount is in FY 2020 march.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The highest Gross Sales Amount is in November of both Fiscal year.</a:t>
            </a:r>
          </a:p>
        </p:txBody>
      </p:sp>
    </p:spTree>
    <p:extLst>
      <p:ext uri="{BB962C8B-B14F-4D97-AF65-F5344CB8AC3E}">
        <p14:creationId xmlns:p14="http://schemas.microsoft.com/office/powerpoint/2010/main" val="47832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9AF40C-6C60-83F7-E7DD-EC4860734CC8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8. In which quarter of 2020, got the maximum </a:t>
            </a:r>
            <a:r>
              <a:rPr lang="en-US" dirty="0" err="1"/>
              <a:t>total_sold_quantity</a:t>
            </a:r>
            <a:r>
              <a:rPr lang="en-US" dirty="0"/>
              <a:t>? </a:t>
            </a:r>
          </a:p>
          <a:p>
            <a:r>
              <a:rPr lang="en-US" dirty="0"/>
              <a:t>The final output contains these fields sorted by the </a:t>
            </a:r>
            <a:r>
              <a:rPr lang="en-US" dirty="0" err="1"/>
              <a:t>total_sold_quantity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Quarter,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9A959-F7AA-70DA-4B89-1870D7524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41" y="1703571"/>
            <a:ext cx="4011195" cy="3229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7734B-3167-2EE8-32BB-9EE68DB3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29" y="2099770"/>
            <a:ext cx="3706405" cy="1926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8" name="Arrow: Curved Down 57">
            <a:extLst>
              <a:ext uri="{FF2B5EF4-FFF2-40B4-BE49-F238E27FC236}">
                <a16:creationId xmlns:a16="http://schemas.microsoft.com/office/drawing/2014/main" id="{CB8CA732-FEC1-B8EA-3A18-8DBE0619A0A4}"/>
              </a:ext>
            </a:extLst>
          </p:cNvPr>
          <p:cNvSpPr/>
          <p:nvPr/>
        </p:nvSpPr>
        <p:spPr>
          <a:xfrm rot="21161893">
            <a:off x="5569636" y="938328"/>
            <a:ext cx="2243426" cy="769433"/>
          </a:xfrm>
          <a:custGeom>
            <a:avLst/>
            <a:gdLst>
              <a:gd name="connsiteX0" fmla="*/ 2475859 w 2700804"/>
              <a:gd name="connsiteY0" fmla="*/ 899782 h 899782"/>
              <a:gd name="connsiteX1" fmla="*/ 2213389 w 2700804"/>
              <a:gd name="connsiteY1" fmla="*/ 674837 h 899782"/>
              <a:gd name="connsiteX2" fmla="*/ 2325862 w 2700804"/>
              <a:gd name="connsiteY2" fmla="*/ 674837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522725 w 2700804"/>
              <a:gd name="connsiteY3" fmla="*/ 152893 h 899782"/>
              <a:gd name="connsiteX4" fmla="*/ 1294165 w 2700804"/>
              <a:gd name="connsiteY4" fmla="*/ 4085 h 899782"/>
              <a:gd name="connsiteX5" fmla="*/ 1294166 w 2700804"/>
              <a:gd name="connsiteY5" fmla="*/ 4085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8" fmla="*/ 2213389 w 2700804"/>
              <a:gd name="connsiteY8" fmla="*/ 674837 h 899782"/>
              <a:gd name="connsiteX9" fmla="*/ 2325862 w 2700804"/>
              <a:gd name="connsiteY9" fmla="*/ 674837 h 899782"/>
              <a:gd name="connsiteX10" fmla="*/ 1181693 w 2700804"/>
              <a:gd name="connsiteY10" fmla="*/ 0 h 899782"/>
              <a:gd name="connsiteX0" fmla="*/ 2475859 w 2663280"/>
              <a:gd name="connsiteY0" fmla="*/ 899783 h 899783"/>
              <a:gd name="connsiteX1" fmla="*/ 2213389 w 2663280"/>
              <a:gd name="connsiteY1" fmla="*/ 674838 h 899783"/>
              <a:gd name="connsiteX2" fmla="*/ 2325862 w 2663280"/>
              <a:gd name="connsiteY2" fmla="*/ 674838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475859 w 2663280"/>
              <a:gd name="connsiteY7" fmla="*/ 899783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522725 w 2663280"/>
              <a:gd name="connsiteY3" fmla="*/ 152894 h 899783"/>
              <a:gd name="connsiteX4" fmla="*/ 1294165 w 2663280"/>
              <a:gd name="connsiteY4" fmla="*/ 4086 h 899783"/>
              <a:gd name="connsiteX5" fmla="*/ 1294166 w 2663280"/>
              <a:gd name="connsiteY5" fmla="*/ 4086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319738 w 2663280"/>
              <a:gd name="connsiteY7" fmla="*/ 544964 h 899783"/>
              <a:gd name="connsiteX8" fmla="*/ 2213389 w 2663280"/>
              <a:gd name="connsiteY8" fmla="*/ 674838 h 899783"/>
              <a:gd name="connsiteX9" fmla="*/ 2325862 w 2663280"/>
              <a:gd name="connsiteY9" fmla="*/ 674838 h 899783"/>
              <a:gd name="connsiteX10" fmla="*/ 1181693 w 2663280"/>
              <a:gd name="connsiteY10" fmla="*/ 1 h 899783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319738 w 2663280"/>
              <a:gd name="connsiteY7" fmla="*/ 590683 h 945502"/>
              <a:gd name="connsiteX8" fmla="*/ 2213389 w 2663280"/>
              <a:gd name="connsiteY8" fmla="*/ 720557 h 945502"/>
              <a:gd name="connsiteX9" fmla="*/ 2325862 w 2663280"/>
              <a:gd name="connsiteY9" fmla="*/ 720557 h 945502"/>
              <a:gd name="connsiteX10" fmla="*/ 1035389 w 2663280"/>
              <a:gd name="connsiteY10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1181693 w 2663280"/>
              <a:gd name="connsiteY4" fmla="*/ 45720 h 945502"/>
              <a:gd name="connsiteX5" fmla="*/ 1406638 w 2663280"/>
              <a:gd name="connsiteY5" fmla="*/ 45720 h 945502"/>
              <a:gd name="connsiteX6" fmla="*/ 2550807 w 2663280"/>
              <a:gd name="connsiteY6" fmla="*/ 720557 h 945502"/>
              <a:gd name="connsiteX7" fmla="*/ 2663280 w 2663280"/>
              <a:gd name="connsiteY7" fmla="*/ 720557 h 945502"/>
              <a:gd name="connsiteX8" fmla="*/ 2319738 w 2663280"/>
              <a:gd name="connsiteY8" fmla="*/ 590683 h 945502"/>
              <a:gd name="connsiteX9" fmla="*/ 2213389 w 2663280"/>
              <a:gd name="connsiteY9" fmla="*/ 720557 h 945502"/>
              <a:gd name="connsiteX10" fmla="*/ 2325862 w 2663280"/>
              <a:gd name="connsiteY10" fmla="*/ 720557 h 945502"/>
              <a:gd name="connsiteX11" fmla="*/ 1035389 w 2663280"/>
              <a:gd name="connsiteY11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622 w 2663280"/>
              <a:gd name="connsiteY4" fmla="*/ 269410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313 w 2663280"/>
              <a:gd name="connsiteY4" fmla="*/ 320326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675174 w 2663280"/>
              <a:gd name="connsiteY4" fmla="*/ 365614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7994 w 2665415"/>
              <a:gd name="connsiteY0" fmla="*/ 945502 h 945502"/>
              <a:gd name="connsiteX1" fmla="*/ 2215524 w 2665415"/>
              <a:gd name="connsiteY1" fmla="*/ 720557 h 945502"/>
              <a:gd name="connsiteX2" fmla="*/ 2327997 w 2665415"/>
              <a:gd name="connsiteY2" fmla="*/ 720557 h 945502"/>
              <a:gd name="connsiteX3" fmla="*/ 1183828 w 2665415"/>
              <a:gd name="connsiteY3" fmla="*/ 45720 h 945502"/>
              <a:gd name="connsiteX4" fmla="*/ 1408773 w 2665415"/>
              <a:gd name="connsiteY4" fmla="*/ 45720 h 945502"/>
              <a:gd name="connsiteX5" fmla="*/ 2552942 w 2665415"/>
              <a:gd name="connsiteY5" fmla="*/ 720557 h 945502"/>
              <a:gd name="connsiteX6" fmla="*/ 2665415 w 2665415"/>
              <a:gd name="connsiteY6" fmla="*/ 720557 h 945502"/>
              <a:gd name="connsiteX7" fmla="*/ 2477994 w 2665415"/>
              <a:gd name="connsiteY7" fmla="*/ 945502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524860 w 2665415"/>
              <a:gd name="connsiteY3" fmla="*/ 198613 h 945502"/>
              <a:gd name="connsiteX4" fmla="*/ 1296300 w 2665415"/>
              <a:gd name="connsiteY4" fmla="*/ 49805 h 945502"/>
              <a:gd name="connsiteX5" fmla="*/ 1296301 w 2665415"/>
              <a:gd name="connsiteY5" fmla="*/ 49805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175609 w 2665415"/>
              <a:gd name="connsiteY3" fmla="*/ 817706 h 945502"/>
              <a:gd name="connsiteX4" fmla="*/ 247558 w 2665415"/>
              <a:gd name="connsiteY4" fmla="*/ 339841 h 945502"/>
              <a:gd name="connsiteX5" fmla="*/ 301049 w 2665415"/>
              <a:gd name="connsiteY5" fmla="*/ 316364 h 945502"/>
              <a:gd name="connsiteX6" fmla="*/ 677309 w 2665415"/>
              <a:gd name="connsiteY6" fmla="*/ 365614 h 945502"/>
              <a:gd name="connsiteX7" fmla="*/ 1183828 w 2665415"/>
              <a:gd name="connsiteY7" fmla="*/ 45720 h 945502"/>
              <a:gd name="connsiteX8" fmla="*/ 1408773 w 2665415"/>
              <a:gd name="connsiteY8" fmla="*/ 45720 h 945502"/>
              <a:gd name="connsiteX9" fmla="*/ 2552942 w 2665415"/>
              <a:gd name="connsiteY9" fmla="*/ 720557 h 945502"/>
              <a:gd name="connsiteX10" fmla="*/ 2665415 w 2665415"/>
              <a:gd name="connsiteY10" fmla="*/ 720557 h 945502"/>
              <a:gd name="connsiteX11" fmla="*/ 2321873 w 2665415"/>
              <a:gd name="connsiteY11" fmla="*/ 590683 h 945502"/>
              <a:gd name="connsiteX12" fmla="*/ 2215524 w 2665415"/>
              <a:gd name="connsiteY12" fmla="*/ 720557 h 945502"/>
              <a:gd name="connsiteX13" fmla="*/ 2327997 w 2665415"/>
              <a:gd name="connsiteY13" fmla="*/ 720557 h 945502"/>
              <a:gd name="connsiteX14" fmla="*/ 1037524 w 2665415"/>
              <a:gd name="connsiteY14" fmla="*/ 0 h 945502"/>
              <a:gd name="connsiteX0" fmla="*/ 2475858 w 2663279"/>
              <a:gd name="connsiteY0" fmla="*/ 945502 h 945502"/>
              <a:gd name="connsiteX1" fmla="*/ 2213388 w 2663279"/>
              <a:gd name="connsiteY1" fmla="*/ 720557 h 945502"/>
              <a:gd name="connsiteX2" fmla="*/ 2325861 w 2663279"/>
              <a:gd name="connsiteY2" fmla="*/ 720557 h 945502"/>
              <a:gd name="connsiteX3" fmla="*/ 1181692 w 2663279"/>
              <a:gd name="connsiteY3" fmla="*/ 45720 h 945502"/>
              <a:gd name="connsiteX4" fmla="*/ 1406637 w 2663279"/>
              <a:gd name="connsiteY4" fmla="*/ 45720 h 945502"/>
              <a:gd name="connsiteX5" fmla="*/ 2550806 w 2663279"/>
              <a:gd name="connsiteY5" fmla="*/ 720557 h 945502"/>
              <a:gd name="connsiteX6" fmla="*/ 2663279 w 2663279"/>
              <a:gd name="connsiteY6" fmla="*/ 720557 h 945502"/>
              <a:gd name="connsiteX7" fmla="*/ 2475858 w 2663279"/>
              <a:gd name="connsiteY7" fmla="*/ 945502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-1 w 2663279"/>
              <a:gd name="connsiteY2" fmla="*/ 945502 h 945502"/>
              <a:gd name="connsiteX3" fmla="*/ 522724 w 2663279"/>
              <a:gd name="connsiteY3" fmla="*/ 198613 h 945502"/>
              <a:gd name="connsiteX4" fmla="*/ 1294164 w 2663279"/>
              <a:gd name="connsiteY4" fmla="*/ 49805 h 945502"/>
              <a:gd name="connsiteX5" fmla="*/ 1294165 w 2663279"/>
              <a:gd name="connsiteY5" fmla="*/ 49805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227438 w 2663279"/>
              <a:gd name="connsiteY2" fmla="*/ 759538 h 945502"/>
              <a:gd name="connsiteX3" fmla="*/ 173473 w 2663279"/>
              <a:gd name="connsiteY3" fmla="*/ 817706 h 945502"/>
              <a:gd name="connsiteX4" fmla="*/ 245422 w 2663279"/>
              <a:gd name="connsiteY4" fmla="*/ 339841 h 945502"/>
              <a:gd name="connsiteX5" fmla="*/ 298913 w 2663279"/>
              <a:gd name="connsiteY5" fmla="*/ 316364 h 945502"/>
              <a:gd name="connsiteX6" fmla="*/ 675173 w 2663279"/>
              <a:gd name="connsiteY6" fmla="*/ 365614 h 945502"/>
              <a:gd name="connsiteX7" fmla="*/ 1181692 w 2663279"/>
              <a:gd name="connsiteY7" fmla="*/ 45720 h 945502"/>
              <a:gd name="connsiteX8" fmla="*/ 1406637 w 2663279"/>
              <a:gd name="connsiteY8" fmla="*/ 45720 h 945502"/>
              <a:gd name="connsiteX9" fmla="*/ 2550806 w 2663279"/>
              <a:gd name="connsiteY9" fmla="*/ 720557 h 945502"/>
              <a:gd name="connsiteX10" fmla="*/ 2663279 w 2663279"/>
              <a:gd name="connsiteY10" fmla="*/ 720557 h 945502"/>
              <a:gd name="connsiteX11" fmla="*/ 2319737 w 2663279"/>
              <a:gd name="connsiteY11" fmla="*/ 590683 h 945502"/>
              <a:gd name="connsiteX12" fmla="*/ 2213388 w 2663279"/>
              <a:gd name="connsiteY12" fmla="*/ 720557 h 945502"/>
              <a:gd name="connsiteX13" fmla="*/ 2325861 w 2663279"/>
              <a:gd name="connsiteY13" fmla="*/ 720557 h 945502"/>
              <a:gd name="connsiteX14" fmla="*/ 1035388 w 2663279"/>
              <a:gd name="connsiteY14" fmla="*/ 0 h 94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3279" h="945502" stroke="0" extrusionOk="0">
                <a:moveTo>
                  <a:pt x="2475858" y="945502"/>
                </a:move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720542" y="45720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475858" y="945502"/>
                </a:lnTo>
                <a:close/>
              </a:path>
              <a:path w="2663279" h="945502" fill="darkenLess" stroke="0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-1" y="945502"/>
                </a:lnTo>
                <a:cubicBezTo>
                  <a:pt x="-1" y="645787"/>
                  <a:pt x="195990" y="365748"/>
                  <a:pt x="522724" y="198613"/>
                </a:cubicBezTo>
                <a:cubicBezTo>
                  <a:pt x="749542" y="82588"/>
                  <a:pt x="1022157" y="30002"/>
                  <a:pt x="1294164" y="49805"/>
                </a:cubicBezTo>
                <a:lnTo>
                  <a:pt x="1294165" y="49805"/>
                </a:lnTo>
                <a:close/>
              </a:path>
              <a:path w="2663279" h="945502" fill="none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227438" y="759538"/>
                </a:lnTo>
                <a:cubicBezTo>
                  <a:pt x="205420" y="740641"/>
                  <a:pt x="132569" y="918650"/>
                  <a:pt x="173473" y="817706"/>
                </a:cubicBezTo>
                <a:cubicBezTo>
                  <a:pt x="214377" y="716763"/>
                  <a:pt x="211076" y="425800"/>
                  <a:pt x="245422" y="339841"/>
                </a:cubicBezTo>
                <a:cubicBezTo>
                  <a:pt x="295241" y="234985"/>
                  <a:pt x="223360" y="327302"/>
                  <a:pt x="298913" y="316364"/>
                </a:cubicBezTo>
                <a:cubicBezTo>
                  <a:pt x="450054" y="177697"/>
                  <a:pt x="528043" y="410721"/>
                  <a:pt x="675173" y="365614"/>
                </a:cubicBezTo>
                <a:cubicBezTo>
                  <a:pt x="822303" y="320507"/>
                  <a:pt x="1098394" y="57017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319737" y="590683"/>
                </a:ln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574238" y="0"/>
                  <a:pt x="1035388" y="0"/>
                </a:cubicBez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D2A0B-2145-3B07-E18D-F3A53099D987}"/>
              </a:ext>
            </a:extLst>
          </p:cNvPr>
          <p:cNvSpPr txBox="1"/>
          <p:nvPr/>
        </p:nvSpPr>
        <p:spPr>
          <a:xfrm>
            <a:off x="367748" y="4531496"/>
            <a:ext cx="5728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Insights</a:t>
            </a:r>
            <a:r>
              <a:rPr lang="en-IN" dirty="0">
                <a:solidFill>
                  <a:srgbClr val="92D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Q1 shows the maximum </a:t>
            </a:r>
            <a:r>
              <a:rPr lang="en-IN" dirty="0" err="1">
                <a:solidFill>
                  <a:srgbClr val="FFFF00"/>
                </a:solidFill>
              </a:rPr>
              <a:t>total_sold_quantity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Q3 shows the minimum </a:t>
            </a:r>
            <a:r>
              <a:rPr lang="en-IN" dirty="0" err="1">
                <a:solidFill>
                  <a:srgbClr val="FFFF00"/>
                </a:solidFill>
              </a:rPr>
              <a:t>total_sold_quantity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4B34F-007A-7184-03D1-9275050EB9AC}"/>
              </a:ext>
            </a:extLst>
          </p:cNvPr>
          <p:cNvSpPr txBox="1"/>
          <p:nvPr/>
        </p:nvSpPr>
        <p:spPr>
          <a:xfrm>
            <a:off x="7675028" y="5458952"/>
            <a:ext cx="4516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Q1 - September, October, November</a:t>
            </a:r>
          </a:p>
          <a:p>
            <a:r>
              <a:rPr lang="en-IN" dirty="0"/>
              <a:t>Q2 – December, January, February</a:t>
            </a:r>
          </a:p>
          <a:p>
            <a:r>
              <a:rPr lang="en-IN" dirty="0"/>
              <a:t>Q3 – March, April, May</a:t>
            </a:r>
          </a:p>
          <a:p>
            <a:r>
              <a:rPr lang="en-IN" dirty="0"/>
              <a:t>Q4 – June, July, August</a:t>
            </a:r>
          </a:p>
        </p:txBody>
      </p:sp>
    </p:spTree>
    <p:extLst>
      <p:ext uri="{BB962C8B-B14F-4D97-AF65-F5344CB8AC3E}">
        <p14:creationId xmlns:p14="http://schemas.microsoft.com/office/powerpoint/2010/main" val="122990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C4B04D-9F14-6570-6ED6-C1F5C9416E3F}"/>
              </a:ext>
            </a:extLst>
          </p:cNvPr>
          <p:cNvSpPr txBox="1"/>
          <p:nvPr/>
        </p:nvSpPr>
        <p:spPr>
          <a:xfrm>
            <a:off x="0" y="32181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9. Which channel helped to bring more gross sales in the fiscal year 2021 and the percentage of contribution? </a:t>
            </a:r>
          </a:p>
          <a:p>
            <a:r>
              <a:rPr lang="en-US" dirty="0"/>
              <a:t>The final output contains these fields: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channel,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gross_sales_mln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,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percentage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7D0AB-090F-35A0-7BD5-1AF8C30A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3" y="2546158"/>
            <a:ext cx="5297054" cy="176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2A50EB-EB25-70D4-C859-AAAEBD473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85" y="1916400"/>
            <a:ext cx="4753638" cy="315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8" name="Arrow: Curved Down 57">
            <a:extLst>
              <a:ext uri="{FF2B5EF4-FFF2-40B4-BE49-F238E27FC236}">
                <a16:creationId xmlns:a16="http://schemas.microsoft.com/office/drawing/2014/main" id="{2825DA84-3A1D-AC93-7B30-2F28A02A5D65}"/>
              </a:ext>
            </a:extLst>
          </p:cNvPr>
          <p:cNvSpPr/>
          <p:nvPr/>
        </p:nvSpPr>
        <p:spPr>
          <a:xfrm rot="21161893">
            <a:off x="4781922" y="1265982"/>
            <a:ext cx="2628158" cy="769433"/>
          </a:xfrm>
          <a:custGeom>
            <a:avLst/>
            <a:gdLst>
              <a:gd name="connsiteX0" fmla="*/ 2475859 w 2700804"/>
              <a:gd name="connsiteY0" fmla="*/ 899782 h 899782"/>
              <a:gd name="connsiteX1" fmla="*/ 2213389 w 2700804"/>
              <a:gd name="connsiteY1" fmla="*/ 674837 h 899782"/>
              <a:gd name="connsiteX2" fmla="*/ 2325862 w 2700804"/>
              <a:gd name="connsiteY2" fmla="*/ 674837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522725 w 2700804"/>
              <a:gd name="connsiteY3" fmla="*/ 152893 h 899782"/>
              <a:gd name="connsiteX4" fmla="*/ 1294165 w 2700804"/>
              <a:gd name="connsiteY4" fmla="*/ 4085 h 899782"/>
              <a:gd name="connsiteX5" fmla="*/ 1294166 w 2700804"/>
              <a:gd name="connsiteY5" fmla="*/ 4085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8" fmla="*/ 2213389 w 2700804"/>
              <a:gd name="connsiteY8" fmla="*/ 674837 h 899782"/>
              <a:gd name="connsiteX9" fmla="*/ 2325862 w 2700804"/>
              <a:gd name="connsiteY9" fmla="*/ 674837 h 899782"/>
              <a:gd name="connsiteX10" fmla="*/ 1181693 w 2700804"/>
              <a:gd name="connsiteY10" fmla="*/ 0 h 899782"/>
              <a:gd name="connsiteX0" fmla="*/ 2475859 w 2663280"/>
              <a:gd name="connsiteY0" fmla="*/ 899783 h 899783"/>
              <a:gd name="connsiteX1" fmla="*/ 2213389 w 2663280"/>
              <a:gd name="connsiteY1" fmla="*/ 674838 h 899783"/>
              <a:gd name="connsiteX2" fmla="*/ 2325862 w 2663280"/>
              <a:gd name="connsiteY2" fmla="*/ 674838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475859 w 2663280"/>
              <a:gd name="connsiteY7" fmla="*/ 899783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522725 w 2663280"/>
              <a:gd name="connsiteY3" fmla="*/ 152894 h 899783"/>
              <a:gd name="connsiteX4" fmla="*/ 1294165 w 2663280"/>
              <a:gd name="connsiteY4" fmla="*/ 4086 h 899783"/>
              <a:gd name="connsiteX5" fmla="*/ 1294166 w 2663280"/>
              <a:gd name="connsiteY5" fmla="*/ 4086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319738 w 2663280"/>
              <a:gd name="connsiteY7" fmla="*/ 544964 h 899783"/>
              <a:gd name="connsiteX8" fmla="*/ 2213389 w 2663280"/>
              <a:gd name="connsiteY8" fmla="*/ 674838 h 899783"/>
              <a:gd name="connsiteX9" fmla="*/ 2325862 w 2663280"/>
              <a:gd name="connsiteY9" fmla="*/ 674838 h 899783"/>
              <a:gd name="connsiteX10" fmla="*/ 1181693 w 2663280"/>
              <a:gd name="connsiteY10" fmla="*/ 1 h 899783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319738 w 2663280"/>
              <a:gd name="connsiteY7" fmla="*/ 590683 h 945502"/>
              <a:gd name="connsiteX8" fmla="*/ 2213389 w 2663280"/>
              <a:gd name="connsiteY8" fmla="*/ 720557 h 945502"/>
              <a:gd name="connsiteX9" fmla="*/ 2325862 w 2663280"/>
              <a:gd name="connsiteY9" fmla="*/ 720557 h 945502"/>
              <a:gd name="connsiteX10" fmla="*/ 1035389 w 2663280"/>
              <a:gd name="connsiteY10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1181693 w 2663280"/>
              <a:gd name="connsiteY4" fmla="*/ 45720 h 945502"/>
              <a:gd name="connsiteX5" fmla="*/ 1406638 w 2663280"/>
              <a:gd name="connsiteY5" fmla="*/ 45720 h 945502"/>
              <a:gd name="connsiteX6" fmla="*/ 2550807 w 2663280"/>
              <a:gd name="connsiteY6" fmla="*/ 720557 h 945502"/>
              <a:gd name="connsiteX7" fmla="*/ 2663280 w 2663280"/>
              <a:gd name="connsiteY7" fmla="*/ 720557 h 945502"/>
              <a:gd name="connsiteX8" fmla="*/ 2319738 w 2663280"/>
              <a:gd name="connsiteY8" fmla="*/ 590683 h 945502"/>
              <a:gd name="connsiteX9" fmla="*/ 2213389 w 2663280"/>
              <a:gd name="connsiteY9" fmla="*/ 720557 h 945502"/>
              <a:gd name="connsiteX10" fmla="*/ 2325862 w 2663280"/>
              <a:gd name="connsiteY10" fmla="*/ 720557 h 945502"/>
              <a:gd name="connsiteX11" fmla="*/ 1035389 w 2663280"/>
              <a:gd name="connsiteY11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622 w 2663280"/>
              <a:gd name="connsiteY4" fmla="*/ 269410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313 w 2663280"/>
              <a:gd name="connsiteY4" fmla="*/ 320326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675174 w 2663280"/>
              <a:gd name="connsiteY4" fmla="*/ 365614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7994 w 2665415"/>
              <a:gd name="connsiteY0" fmla="*/ 945502 h 945502"/>
              <a:gd name="connsiteX1" fmla="*/ 2215524 w 2665415"/>
              <a:gd name="connsiteY1" fmla="*/ 720557 h 945502"/>
              <a:gd name="connsiteX2" fmla="*/ 2327997 w 2665415"/>
              <a:gd name="connsiteY2" fmla="*/ 720557 h 945502"/>
              <a:gd name="connsiteX3" fmla="*/ 1183828 w 2665415"/>
              <a:gd name="connsiteY3" fmla="*/ 45720 h 945502"/>
              <a:gd name="connsiteX4" fmla="*/ 1408773 w 2665415"/>
              <a:gd name="connsiteY4" fmla="*/ 45720 h 945502"/>
              <a:gd name="connsiteX5" fmla="*/ 2552942 w 2665415"/>
              <a:gd name="connsiteY5" fmla="*/ 720557 h 945502"/>
              <a:gd name="connsiteX6" fmla="*/ 2665415 w 2665415"/>
              <a:gd name="connsiteY6" fmla="*/ 720557 h 945502"/>
              <a:gd name="connsiteX7" fmla="*/ 2477994 w 2665415"/>
              <a:gd name="connsiteY7" fmla="*/ 945502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524860 w 2665415"/>
              <a:gd name="connsiteY3" fmla="*/ 198613 h 945502"/>
              <a:gd name="connsiteX4" fmla="*/ 1296300 w 2665415"/>
              <a:gd name="connsiteY4" fmla="*/ 49805 h 945502"/>
              <a:gd name="connsiteX5" fmla="*/ 1296301 w 2665415"/>
              <a:gd name="connsiteY5" fmla="*/ 49805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175609 w 2665415"/>
              <a:gd name="connsiteY3" fmla="*/ 817706 h 945502"/>
              <a:gd name="connsiteX4" fmla="*/ 247558 w 2665415"/>
              <a:gd name="connsiteY4" fmla="*/ 339841 h 945502"/>
              <a:gd name="connsiteX5" fmla="*/ 301049 w 2665415"/>
              <a:gd name="connsiteY5" fmla="*/ 316364 h 945502"/>
              <a:gd name="connsiteX6" fmla="*/ 677309 w 2665415"/>
              <a:gd name="connsiteY6" fmla="*/ 365614 h 945502"/>
              <a:gd name="connsiteX7" fmla="*/ 1183828 w 2665415"/>
              <a:gd name="connsiteY7" fmla="*/ 45720 h 945502"/>
              <a:gd name="connsiteX8" fmla="*/ 1408773 w 2665415"/>
              <a:gd name="connsiteY8" fmla="*/ 45720 h 945502"/>
              <a:gd name="connsiteX9" fmla="*/ 2552942 w 2665415"/>
              <a:gd name="connsiteY9" fmla="*/ 720557 h 945502"/>
              <a:gd name="connsiteX10" fmla="*/ 2665415 w 2665415"/>
              <a:gd name="connsiteY10" fmla="*/ 720557 h 945502"/>
              <a:gd name="connsiteX11" fmla="*/ 2321873 w 2665415"/>
              <a:gd name="connsiteY11" fmla="*/ 590683 h 945502"/>
              <a:gd name="connsiteX12" fmla="*/ 2215524 w 2665415"/>
              <a:gd name="connsiteY12" fmla="*/ 720557 h 945502"/>
              <a:gd name="connsiteX13" fmla="*/ 2327997 w 2665415"/>
              <a:gd name="connsiteY13" fmla="*/ 720557 h 945502"/>
              <a:gd name="connsiteX14" fmla="*/ 1037524 w 2665415"/>
              <a:gd name="connsiteY14" fmla="*/ 0 h 945502"/>
              <a:gd name="connsiteX0" fmla="*/ 2475858 w 2663279"/>
              <a:gd name="connsiteY0" fmla="*/ 945502 h 945502"/>
              <a:gd name="connsiteX1" fmla="*/ 2213388 w 2663279"/>
              <a:gd name="connsiteY1" fmla="*/ 720557 h 945502"/>
              <a:gd name="connsiteX2" fmla="*/ 2325861 w 2663279"/>
              <a:gd name="connsiteY2" fmla="*/ 720557 h 945502"/>
              <a:gd name="connsiteX3" fmla="*/ 1181692 w 2663279"/>
              <a:gd name="connsiteY3" fmla="*/ 45720 h 945502"/>
              <a:gd name="connsiteX4" fmla="*/ 1406637 w 2663279"/>
              <a:gd name="connsiteY4" fmla="*/ 45720 h 945502"/>
              <a:gd name="connsiteX5" fmla="*/ 2550806 w 2663279"/>
              <a:gd name="connsiteY5" fmla="*/ 720557 h 945502"/>
              <a:gd name="connsiteX6" fmla="*/ 2663279 w 2663279"/>
              <a:gd name="connsiteY6" fmla="*/ 720557 h 945502"/>
              <a:gd name="connsiteX7" fmla="*/ 2475858 w 2663279"/>
              <a:gd name="connsiteY7" fmla="*/ 945502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-1 w 2663279"/>
              <a:gd name="connsiteY2" fmla="*/ 945502 h 945502"/>
              <a:gd name="connsiteX3" fmla="*/ 522724 w 2663279"/>
              <a:gd name="connsiteY3" fmla="*/ 198613 h 945502"/>
              <a:gd name="connsiteX4" fmla="*/ 1294164 w 2663279"/>
              <a:gd name="connsiteY4" fmla="*/ 49805 h 945502"/>
              <a:gd name="connsiteX5" fmla="*/ 1294165 w 2663279"/>
              <a:gd name="connsiteY5" fmla="*/ 49805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227438 w 2663279"/>
              <a:gd name="connsiteY2" fmla="*/ 759538 h 945502"/>
              <a:gd name="connsiteX3" fmla="*/ 173473 w 2663279"/>
              <a:gd name="connsiteY3" fmla="*/ 817706 h 945502"/>
              <a:gd name="connsiteX4" fmla="*/ 245422 w 2663279"/>
              <a:gd name="connsiteY4" fmla="*/ 339841 h 945502"/>
              <a:gd name="connsiteX5" fmla="*/ 298913 w 2663279"/>
              <a:gd name="connsiteY5" fmla="*/ 316364 h 945502"/>
              <a:gd name="connsiteX6" fmla="*/ 675173 w 2663279"/>
              <a:gd name="connsiteY6" fmla="*/ 365614 h 945502"/>
              <a:gd name="connsiteX7" fmla="*/ 1181692 w 2663279"/>
              <a:gd name="connsiteY7" fmla="*/ 45720 h 945502"/>
              <a:gd name="connsiteX8" fmla="*/ 1406637 w 2663279"/>
              <a:gd name="connsiteY8" fmla="*/ 45720 h 945502"/>
              <a:gd name="connsiteX9" fmla="*/ 2550806 w 2663279"/>
              <a:gd name="connsiteY9" fmla="*/ 720557 h 945502"/>
              <a:gd name="connsiteX10" fmla="*/ 2663279 w 2663279"/>
              <a:gd name="connsiteY10" fmla="*/ 720557 h 945502"/>
              <a:gd name="connsiteX11" fmla="*/ 2319737 w 2663279"/>
              <a:gd name="connsiteY11" fmla="*/ 590683 h 945502"/>
              <a:gd name="connsiteX12" fmla="*/ 2213388 w 2663279"/>
              <a:gd name="connsiteY12" fmla="*/ 720557 h 945502"/>
              <a:gd name="connsiteX13" fmla="*/ 2325861 w 2663279"/>
              <a:gd name="connsiteY13" fmla="*/ 720557 h 945502"/>
              <a:gd name="connsiteX14" fmla="*/ 1035388 w 2663279"/>
              <a:gd name="connsiteY14" fmla="*/ 0 h 94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3279" h="945502" stroke="0" extrusionOk="0">
                <a:moveTo>
                  <a:pt x="2475858" y="945502"/>
                </a:move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720542" y="45720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475858" y="945502"/>
                </a:lnTo>
                <a:close/>
              </a:path>
              <a:path w="2663279" h="945502" fill="darkenLess" stroke="0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-1" y="945502"/>
                </a:lnTo>
                <a:cubicBezTo>
                  <a:pt x="-1" y="645787"/>
                  <a:pt x="195990" y="365748"/>
                  <a:pt x="522724" y="198613"/>
                </a:cubicBezTo>
                <a:cubicBezTo>
                  <a:pt x="749542" y="82588"/>
                  <a:pt x="1022157" y="30002"/>
                  <a:pt x="1294164" y="49805"/>
                </a:cubicBezTo>
                <a:lnTo>
                  <a:pt x="1294165" y="49805"/>
                </a:lnTo>
                <a:close/>
              </a:path>
              <a:path w="2663279" h="945502" fill="none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227438" y="759538"/>
                </a:lnTo>
                <a:cubicBezTo>
                  <a:pt x="205420" y="740641"/>
                  <a:pt x="132569" y="918650"/>
                  <a:pt x="173473" y="817706"/>
                </a:cubicBezTo>
                <a:cubicBezTo>
                  <a:pt x="214377" y="716763"/>
                  <a:pt x="211076" y="425800"/>
                  <a:pt x="245422" y="339841"/>
                </a:cubicBezTo>
                <a:cubicBezTo>
                  <a:pt x="295241" y="234985"/>
                  <a:pt x="223360" y="327302"/>
                  <a:pt x="298913" y="316364"/>
                </a:cubicBezTo>
                <a:cubicBezTo>
                  <a:pt x="450054" y="177697"/>
                  <a:pt x="528043" y="410721"/>
                  <a:pt x="675173" y="365614"/>
                </a:cubicBezTo>
                <a:cubicBezTo>
                  <a:pt x="822303" y="320507"/>
                  <a:pt x="1098394" y="57017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319737" y="590683"/>
                </a:ln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574238" y="0"/>
                  <a:pt x="1035388" y="0"/>
                </a:cubicBez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ED3B6-8F11-8EB9-3F39-34B5A6F228C9}"/>
              </a:ext>
            </a:extLst>
          </p:cNvPr>
          <p:cNvSpPr txBox="1"/>
          <p:nvPr/>
        </p:nvSpPr>
        <p:spPr>
          <a:xfrm>
            <a:off x="290832" y="4942976"/>
            <a:ext cx="65031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Insights</a:t>
            </a:r>
            <a:r>
              <a:rPr lang="en-IN" dirty="0">
                <a:solidFill>
                  <a:srgbClr val="92D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Retailer helped to bring the maximum gross sales (73.22%).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Distributer makes the least contribution in gross sales (11.31%).</a:t>
            </a:r>
          </a:p>
        </p:txBody>
      </p:sp>
    </p:spTree>
    <p:extLst>
      <p:ext uri="{BB962C8B-B14F-4D97-AF65-F5344CB8AC3E}">
        <p14:creationId xmlns:p14="http://schemas.microsoft.com/office/powerpoint/2010/main" val="253295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5AF33-37A2-065E-C878-9ECC95B26FCD}"/>
              </a:ext>
            </a:extLst>
          </p:cNvPr>
          <p:cNvSpPr txBox="1"/>
          <p:nvPr/>
        </p:nvSpPr>
        <p:spPr>
          <a:xfrm>
            <a:off x="-82296" y="109320"/>
            <a:ext cx="1219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10. Get the Top 3 products in each division that have a high </a:t>
            </a:r>
            <a:r>
              <a:rPr lang="en-US" dirty="0" err="1"/>
              <a:t>total_sold_quantity</a:t>
            </a:r>
            <a:r>
              <a:rPr lang="en-US" dirty="0"/>
              <a:t> in the </a:t>
            </a:r>
            <a:r>
              <a:rPr lang="en-US" dirty="0" err="1"/>
              <a:t>fiscal_year</a:t>
            </a:r>
            <a:r>
              <a:rPr lang="en-US" dirty="0"/>
              <a:t> 2021? </a:t>
            </a:r>
          </a:p>
          <a:p>
            <a:r>
              <a:rPr lang="en-US" dirty="0"/>
              <a:t>The final output contains these fields: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division,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product_code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, product,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total_sold_quantity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rank_order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A2F9C-DEB6-B9A3-6201-0F1FBC0B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21" y="2078168"/>
            <a:ext cx="5921397" cy="317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52144-AB4D-9620-9D0B-64AF37C2C5CF}"/>
              </a:ext>
            </a:extLst>
          </p:cNvPr>
          <p:cNvCxnSpPr>
            <a:cxnSpLocks/>
          </p:cNvCxnSpPr>
          <p:nvPr/>
        </p:nvCxnSpPr>
        <p:spPr>
          <a:xfrm flipV="1">
            <a:off x="1901952" y="3383280"/>
            <a:ext cx="726948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B89168-FD45-6F1C-20C2-17DA6CCE8619}"/>
              </a:ext>
            </a:extLst>
          </p:cNvPr>
          <p:cNvCxnSpPr>
            <a:cxnSpLocks/>
          </p:cNvCxnSpPr>
          <p:nvPr/>
        </p:nvCxnSpPr>
        <p:spPr>
          <a:xfrm flipV="1">
            <a:off x="1842516" y="4313487"/>
            <a:ext cx="7269480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782592BC-511D-CCA7-4DC7-196483BE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13" y="5771566"/>
            <a:ext cx="1160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92D050"/>
                </a:solidFill>
              </a:rPr>
              <a:t>Insights:</a:t>
            </a:r>
          </a:p>
          <a:p>
            <a:r>
              <a:rPr lang="en-US" altLang="en-US" b="1" dirty="0">
                <a:solidFill>
                  <a:srgbClr val="FFFF00"/>
                </a:solidFill>
              </a:rPr>
              <a:t>Each division has a product with variations that show up twice in the top three products for that division.</a:t>
            </a:r>
          </a:p>
        </p:txBody>
      </p:sp>
    </p:spTree>
    <p:extLst>
      <p:ext uri="{BB962C8B-B14F-4D97-AF65-F5344CB8AC3E}">
        <p14:creationId xmlns:p14="http://schemas.microsoft.com/office/powerpoint/2010/main" val="163754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B212C-398E-6B6B-BF3B-A0425503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72" y="2433815"/>
            <a:ext cx="3696216" cy="286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54D63-3592-D9B1-4EF7-560C7E56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13" y="1435208"/>
            <a:ext cx="3753374" cy="286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81267-9615-2A6C-3986-A76404C7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2" y="280770"/>
            <a:ext cx="3696216" cy="2848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32285-2455-FE1A-987C-E80231AAB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" y="1165460"/>
            <a:ext cx="539496" cy="539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1568F-6255-80EB-AC6C-A4FAF3813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6" y="1165460"/>
            <a:ext cx="539496" cy="539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7DB99-224D-F96B-7A94-996BCAC29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52" y="1165460"/>
            <a:ext cx="539496" cy="539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536A59-0908-BA9D-A0A0-175C9040A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69" y="2889504"/>
            <a:ext cx="539496" cy="539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0D908-8F3A-9FF2-8F2D-A97E5EC0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77" y="4176912"/>
            <a:ext cx="539496" cy="5394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3BA76-EB4A-5083-FE25-2B951CBE4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68" y="2889504"/>
            <a:ext cx="539496" cy="539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2B3538-6068-AD13-AA7F-72D8E6EF2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74" y="4176912"/>
            <a:ext cx="539496" cy="5394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C6913B-6952-AFE9-8388-3FA6B8DB8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73" y="2889504"/>
            <a:ext cx="539496" cy="5394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86F8-B9DF-5D41-4805-49C8728B2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271" y="4176912"/>
            <a:ext cx="539496" cy="539496"/>
          </a:xfrm>
          <a:prstGeom prst="rect">
            <a:avLst/>
          </a:prstGeom>
        </p:spPr>
      </p:pic>
      <p:sp>
        <p:nvSpPr>
          <p:cNvPr id="22" name="Arrow: Up 21">
            <a:extLst>
              <a:ext uri="{FF2B5EF4-FFF2-40B4-BE49-F238E27FC236}">
                <a16:creationId xmlns:a16="http://schemas.microsoft.com/office/drawing/2014/main" id="{940AC1A6-D8D7-D347-3454-8F2F650A7173}"/>
              </a:ext>
            </a:extLst>
          </p:cNvPr>
          <p:cNvSpPr/>
          <p:nvPr/>
        </p:nvSpPr>
        <p:spPr>
          <a:xfrm>
            <a:off x="1030777" y="3282695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8E08737C-7E63-0B89-0C6E-9359586115F6}"/>
              </a:ext>
            </a:extLst>
          </p:cNvPr>
          <p:cNvSpPr/>
          <p:nvPr/>
        </p:nvSpPr>
        <p:spPr>
          <a:xfrm>
            <a:off x="3085199" y="3256403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1EE24C08-7FD4-D3FC-55E7-F8443875A639}"/>
              </a:ext>
            </a:extLst>
          </p:cNvPr>
          <p:cNvSpPr/>
          <p:nvPr/>
        </p:nvSpPr>
        <p:spPr>
          <a:xfrm>
            <a:off x="2042600" y="3282695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AEFB88C4-A746-5655-835D-DB78B4C8837F}"/>
              </a:ext>
            </a:extLst>
          </p:cNvPr>
          <p:cNvSpPr/>
          <p:nvPr/>
        </p:nvSpPr>
        <p:spPr>
          <a:xfrm>
            <a:off x="11147131" y="5301240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C12AEBB-CB5A-90F7-3001-B2BD372663EE}"/>
              </a:ext>
            </a:extLst>
          </p:cNvPr>
          <p:cNvSpPr/>
          <p:nvPr/>
        </p:nvSpPr>
        <p:spPr>
          <a:xfrm>
            <a:off x="10174997" y="5301240"/>
            <a:ext cx="147028" cy="944112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C4C768FA-ECE2-87F5-433C-B9CA1A33DEF0}"/>
              </a:ext>
            </a:extLst>
          </p:cNvPr>
          <p:cNvSpPr/>
          <p:nvPr/>
        </p:nvSpPr>
        <p:spPr>
          <a:xfrm>
            <a:off x="9092737" y="5301240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4479F346-187C-262D-F248-DAEB8F5FF43E}"/>
              </a:ext>
            </a:extLst>
          </p:cNvPr>
          <p:cNvSpPr/>
          <p:nvPr/>
        </p:nvSpPr>
        <p:spPr>
          <a:xfrm>
            <a:off x="7138598" y="4349495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3CEB951-ED01-9239-C4C6-DD694B91FCE0}"/>
              </a:ext>
            </a:extLst>
          </p:cNvPr>
          <p:cNvSpPr/>
          <p:nvPr/>
        </p:nvSpPr>
        <p:spPr>
          <a:xfrm>
            <a:off x="5916847" y="4324728"/>
            <a:ext cx="179154" cy="850776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054BCF59-76F9-E007-167B-0400CFC365D4}"/>
              </a:ext>
            </a:extLst>
          </p:cNvPr>
          <p:cNvSpPr/>
          <p:nvPr/>
        </p:nvSpPr>
        <p:spPr>
          <a:xfrm>
            <a:off x="4902474" y="4349495"/>
            <a:ext cx="135775" cy="58483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664FCDC-C36A-E6FE-FEBD-4E3ED2B47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09093"/>
              </p:ext>
            </p:extLst>
          </p:nvPr>
        </p:nvGraphicFramePr>
        <p:xfrm>
          <a:off x="531687" y="3943727"/>
          <a:ext cx="1133953" cy="365760"/>
        </p:xfrm>
        <a:graphic>
          <a:graphicData uri="http://schemas.openxmlformats.org/drawingml/2006/table">
            <a:tbl>
              <a:tblPr/>
              <a:tblGrid>
                <a:gridCol w="1133953">
                  <a:extLst>
                    <a:ext uri="{9D8B030D-6E8A-4147-A177-3AD203B41FA5}">
                      <a16:colId xmlns:a16="http://schemas.microsoft.com/office/drawing/2014/main" val="617430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Premium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35531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76A41DC-0888-4B95-1175-9A37A35E2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826176"/>
              </p:ext>
            </p:extLst>
          </p:nvPr>
        </p:nvGraphicFramePr>
        <p:xfrm>
          <a:off x="2841509" y="3930405"/>
          <a:ext cx="1133953" cy="365760"/>
        </p:xfrm>
        <a:graphic>
          <a:graphicData uri="http://schemas.openxmlformats.org/drawingml/2006/table">
            <a:tbl>
              <a:tblPr/>
              <a:tblGrid>
                <a:gridCol w="1133953">
                  <a:extLst>
                    <a:ext uri="{9D8B030D-6E8A-4147-A177-3AD203B41FA5}">
                      <a16:colId xmlns:a16="http://schemas.microsoft.com/office/drawing/2014/main" val="617430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Premium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35531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01F8823-0432-A264-4CC4-D572F2D7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816792"/>
              </p:ext>
            </p:extLst>
          </p:nvPr>
        </p:nvGraphicFramePr>
        <p:xfrm>
          <a:off x="1808523" y="3943727"/>
          <a:ext cx="789135" cy="365760"/>
        </p:xfrm>
        <a:graphic>
          <a:graphicData uri="http://schemas.openxmlformats.org/drawingml/2006/table">
            <a:tbl>
              <a:tblPr/>
              <a:tblGrid>
                <a:gridCol w="789135">
                  <a:extLst>
                    <a:ext uri="{9D8B030D-6E8A-4147-A177-3AD203B41FA5}">
                      <a16:colId xmlns:a16="http://schemas.microsoft.com/office/drawing/2014/main" val="617430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Plus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35531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1A320B6-76AB-51FC-B75C-4863637A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86448"/>
              </p:ext>
            </p:extLst>
          </p:nvPr>
        </p:nvGraphicFramePr>
        <p:xfrm>
          <a:off x="4232386" y="4981190"/>
          <a:ext cx="1340175" cy="365760"/>
        </p:xfrm>
        <a:graphic>
          <a:graphicData uri="http://schemas.openxmlformats.org/drawingml/2006/table">
            <a:tbl>
              <a:tblPr/>
              <a:tblGrid>
                <a:gridCol w="1340175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3B478B6-1728-37F9-7D1D-4E82E4DE7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094753"/>
              </p:ext>
            </p:extLst>
          </p:nvPr>
        </p:nvGraphicFramePr>
        <p:xfrm>
          <a:off x="5434181" y="5346950"/>
          <a:ext cx="1340175" cy="365760"/>
        </p:xfrm>
        <a:graphic>
          <a:graphicData uri="http://schemas.openxmlformats.org/drawingml/2006/table">
            <a:tbl>
              <a:tblPr/>
              <a:tblGrid>
                <a:gridCol w="1340175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1FBE3C1-959C-6559-D708-8DD474F43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262646"/>
              </p:ext>
            </p:extLst>
          </p:nvPr>
        </p:nvGraphicFramePr>
        <p:xfrm>
          <a:off x="6689147" y="5032263"/>
          <a:ext cx="1340175" cy="365760"/>
        </p:xfrm>
        <a:graphic>
          <a:graphicData uri="http://schemas.openxmlformats.org/drawingml/2006/table">
            <a:tbl>
              <a:tblPr/>
              <a:tblGrid>
                <a:gridCol w="1340175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Plus 2</a:t>
                      </a:r>
                      <a:endParaRPr lang="en-IN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93F91B9-D089-B0FC-E250-0F121A301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68510"/>
              </p:ext>
            </p:extLst>
          </p:nvPr>
        </p:nvGraphicFramePr>
        <p:xfrm>
          <a:off x="9651936" y="6398127"/>
          <a:ext cx="1340175" cy="365760"/>
        </p:xfrm>
        <a:graphic>
          <a:graphicData uri="http://schemas.openxmlformats.org/drawingml/2006/table">
            <a:tbl>
              <a:tblPr/>
              <a:tblGrid>
                <a:gridCol w="1340175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Plus 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08FF250-5AE1-566D-7998-C2E64009D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897268"/>
              </p:ext>
            </p:extLst>
          </p:nvPr>
        </p:nvGraphicFramePr>
        <p:xfrm>
          <a:off x="10832747" y="5940927"/>
          <a:ext cx="1340175" cy="914400"/>
        </p:xfrm>
        <a:graphic>
          <a:graphicData uri="http://schemas.openxmlformats.org/drawingml/2006/table">
            <a:tbl>
              <a:tblPr/>
              <a:tblGrid>
                <a:gridCol w="1340175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Premium Misty Green</a:t>
                      </a:r>
                      <a:endParaRPr lang="en-IN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B0022546-5CF2-6D48-2472-EEFD64174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30749"/>
              </p:ext>
            </p:extLst>
          </p:nvPr>
        </p:nvGraphicFramePr>
        <p:xfrm>
          <a:off x="8249422" y="5996174"/>
          <a:ext cx="1679248" cy="365760"/>
        </p:xfrm>
        <a:graphic>
          <a:graphicData uri="http://schemas.openxmlformats.org/drawingml/2006/table">
            <a:tbl>
              <a:tblPr/>
              <a:tblGrid>
                <a:gridCol w="1679248">
                  <a:extLst>
                    <a:ext uri="{9D8B030D-6E8A-4147-A177-3AD203B41FA5}">
                      <a16:colId xmlns:a16="http://schemas.microsoft.com/office/drawing/2014/main" val="2817831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 Blue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44602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0BCE34B-EF5E-5925-3D86-C1E24D00AE01}"/>
              </a:ext>
            </a:extLst>
          </p:cNvPr>
          <p:cNvSpPr txBox="1"/>
          <p:nvPr/>
        </p:nvSpPr>
        <p:spPr>
          <a:xfrm>
            <a:off x="885884" y="0"/>
            <a:ext cx="207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92D050"/>
                </a:solidFill>
              </a:rPr>
              <a:t>Division: N &amp; S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8EC49B-B22D-2E4F-E121-518453130D9D}"/>
              </a:ext>
            </a:extLst>
          </p:cNvPr>
          <p:cNvSpPr txBox="1"/>
          <p:nvPr/>
        </p:nvSpPr>
        <p:spPr>
          <a:xfrm>
            <a:off x="5161520" y="1210319"/>
            <a:ext cx="197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92D050"/>
                </a:solidFill>
              </a:rPr>
              <a:t>Division: P &amp; A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FB6682-0322-978E-25ED-98B0B272D04C}"/>
              </a:ext>
            </a:extLst>
          </p:cNvPr>
          <p:cNvSpPr txBox="1"/>
          <p:nvPr/>
        </p:nvSpPr>
        <p:spPr>
          <a:xfrm>
            <a:off x="9271509" y="1988096"/>
            <a:ext cx="156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92D050"/>
                </a:solidFill>
              </a:rPr>
              <a:t>Division: 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45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908ED-704B-1A39-E2EB-00D61464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1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449F-7085-7067-AEBA-6280D70E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82170"/>
            <a:ext cx="4282440" cy="64633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22A43-79CA-AC79-C59F-2D0CEB931DEE}"/>
              </a:ext>
            </a:extLst>
          </p:cNvPr>
          <p:cNvSpPr txBox="1"/>
          <p:nvPr/>
        </p:nvSpPr>
        <p:spPr>
          <a:xfrm>
            <a:off x="82296" y="746726"/>
            <a:ext cx="11814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Atliq</a:t>
            </a:r>
            <a:r>
              <a:rPr lang="en-US" dirty="0"/>
              <a:t> Hardware, a leading computer hardware manufacturer in India with a global customer base, aims to gain insights into product sales to support data-driven decision-making.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B49F0-2C6C-1F7F-078B-61950EF67A91}"/>
              </a:ext>
            </a:extLst>
          </p:cNvPr>
          <p:cNvSpPr txBox="1"/>
          <p:nvPr/>
        </p:nvSpPr>
        <p:spPr>
          <a:xfrm>
            <a:off x="155448" y="2429156"/>
            <a:ext cx="1188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management realized they lack enough insights to make quick and smart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fix this, they plan to grow their data analytics team by hiring more junior data analysts.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Tony Sharma, the data analytics director, is looking for candidates with both technical and soft skills.</a:t>
            </a:r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A01553-205D-85EA-62F8-7AFD2E03C398}"/>
              </a:ext>
            </a:extLst>
          </p:cNvPr>
          <p:cNvSpPr txBox="1">
            <a:spLocks/>
          </p:cNvSpPr>
          <p:nvPr/>
        </p:nvSpPr>
        <p:spPr>
          <a:xfrm>
            <a:off x="155448" y="1655086"/>
            <a:ext cx="306324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accent6"/>
                </a:solidFill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F5A92-DAD4-8B90-71E6-9BF3A1364704}"/>
              </a:ext>
            </a:extLst>
          </p:cNvPr>
          <p:cNvSpPr txBox="1"/>
          <p:nvPr/>
        </p:nvSpPr>
        <p:spPr>
          <a:xfrm>
            <a:off x="0" y="4467506"/>
            <a:ext cx="11759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primary objectives of the project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Problem Solving: To address 10 ad-hoc business requests by querying and analyzing the provided datasets.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Stakeholder Communication: To present findings in a professional and stakeholder-friendly format, ensuring clarity and relevance for top-level management.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Technical Proficiency: To demonstrate a deep understanding of SQL, including querying, aggregating, and manipulating data. Power BI  tool is used for data visualization and present insights.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Strategic Thinking: To apply data analysis to solve real-world business challenges and propose data-informed recommendations for executive decision-making.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D0B363-8A89-10FA-2535-4BBBE4FA14C2}"/>
              </a:ext>
            </a:extLst>
          </p:cNvPr>
          <p:cNvSpPr txBox="1">
            <a:spLocks/>
          </p:cNvSpPr>
          <p:nvPr/>
        </p:nvSpPr>
        <p:spPr>
          <a:xfrm>
            <a:off x="155448" y="3614515"/>
            <a:ext cx="306324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solidFill>
                  <a:schemeClr val="accent6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67937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76D24-0460-B1D8-8215-BF00AA27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73" y="1615032"/>
            <a:ext cx="3746027" cy="523505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80B59-D9A5-CA03-64BD-5DC3AECF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69" y="169431"/>
            <a:ext cx="3854405" cy="468151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48DCC-1E33-64E6-E7B6-43B4DACB2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" y="1732801"/>
            <a:ext cx="4800599" cy="49557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D6A3F-C064-DE53-C87E-22E3C4CC3772}"/>
              </a:ext>
            </a:extLst>
          </p:cNvPr>
          <p:cNvSpPr txBox="1"/>
          <p:nvPr/>
        </p:nvSpPr>
        <p:spPr>
          <a:xfrm rot="10800000" flipH="1" flipV="1">
            <a:off x="82297" y="7912"/>
            <a:ext cx="447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Ad-Hoc Requests and 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153B32-C9F2-B854-8193-20E1DF3CF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87" y="169431"/>
            <a:ext cx="1385510" cy="11564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D2AD51-DE80-AA6C-F5C7-3B2877281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154" y="169432"/>
            <a:ext cx="1008318" cy="11564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346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B7D328-7C61-66D1-00BF-96DB06E5FD43}"/>
              </a:ext>
            </a:extLst>
          </p:cNvPr>
          <p:cNvSpPr txBox="1"/>
          <p:nvPr/>
        </p:nvSpPr>
        <p:spPr>
          <a:xfrm>
            <a:off x="0" y="0"/>
            <a:ext cx="1097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Provide the list of markets in which customer "</a:t>
            </a:r>
            <a:r>
              <a:rPr lang="en-US" sz="2800" dirty="0" err="1"/>
              <a:t>Atliq</a:t>
            </a:r>
            <a:r>
              <a:rPr lang="en-US" sz="2800" dirty="0"/>
              <a:t> Exclusive" operates its business in the APAC region.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2E4D-5BAE-294C-7F31-3EE86697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01" y="2332930"/>
            <a:ext cx="2011233" cy="3295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942FF-00BE-1BFB-BC81-2935AD59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 r="1027"/>
          <a:stretch/>
        </p:blipFill>
        <p:spPr>
          <a:xfrm>
            <a:off x="5247227" y="2029968"/>
            <a:ext cx="6557677" cy="3761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61773C-729D-7E25-9E33-44E8A14108B6}"/>
                  </a:ext>
                </a:extLst>
              </p14:cNvPr>
              <p14:cNvContentPartPr/>
              <p14:nvPr/>
            </p14:nvContentPartPr>
            <p14:xfrm>
              <a:off x="2578752" y="1865232"/>
              <a:ext cx="5760" cy="3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61773C-729D-7E25-9E33-44E8A1410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8752" y="1685592"/>
                <a:ext cx="1854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7A6C4DF-501F-5C9C-82BF-4A77D185AB5F}"/>
                  </a:ext>
                </a:extLst>
              </p14:cNvPr>
              <p14:cNvContentPartPr/>
              <p14:nvPr/>
            </p14:nvContentPartPr>
            <p14:xfrm>
              <a:off x="2587752" y="1874592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7A6C4DF-501F-5C9C-82BF-4A77D185AB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7752" y="1694592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E7C9D143-7F2B-05E4-F777-219CA89BC321}"/>
              </a:ext>
            </a:extLst>
          </p:cNvPr>
          <p:cNvSpPr/>
          <p:nvPr/>
        </p:nvSpPr>
        <p:spPr>
          <a:xfrm rot="20466163">
            <a:off x="3070536" y="1016511"/>
            <a:ext cx="2007789" cy="830928"/>
          </a:xfrm>
          <a:custGeom>
            <a:avLst/>
            <a:gdLst>
              <a:gd name="connsiteX0" fmla="*/ 2475859 w 2700804"/>
              <a:gd name="connsiteY0" fmla="*/ 899782 h 899782"/>
              <a:gd name="connsiteX1" fmla="*/ 2213389 w 2700804"/>
              <a:gd name="connsiteY1" fmla="*/ 674837 h 899782"/>
              <a:gd name="connsiteX2" fmla="*/ 2325862 w 2700804"/>
              <a:gd name="connsiteY2" fmla="*/ 674837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522725 w 2700804"/>
              <a:gd name="connsiteY3" fmla="*/ 152893 h 899782"/>
              <a:gd name="connsiteX4" fmla="*/ 1294165 w 2700804"/>
              <a:gd name="connsiteY4" fmla="*/ 4085 h 899782"/>
              <a:gd name="connsiteX5" fmla="*/ 1294166 w 2700804"/>
              <a:gd name="connsiteY5" fmla="*/ 4085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8" fmla="*/ 2213389 w 2700804"/>
              <a:gd name="connsiteY8" fmla="*/ 674837 h 899782"/>
              <a:gd name="connsiteX9" fmla="*/ 2325862 w 2700804"/>
              <a:gd name="connsiteY9" fmla="*/ 674837 h 899782"/>
              <a:gd name="connsiteX10" fmla="*/ 1181693 w 2700804"/>
              <a:gd name="connsiteY10" fmla="*/ 0 h 899782"/>
              <a:gd name="connsiteX0" fmla="*/ 2475859 w 2663280"/>
              <a:gd name="connsiteY0" fmla="*/ 899783 h 899783"/>
              <a:gd name="connsiteX1" fmla="*/ 2213389 w 2663280"/>
              <a:gd name="connsiteY1" fmla="*/ 674838 h 899783"/>
              <a:gd name="connsiteX2" fmla="*/ 2325862 w 2663280"/>
              <a:gd name="connsiteY2" fmla="*/ 674838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475859 w 2663280"/>
              <a:gd name="connsiteY7" fmla="*/ 899783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522725 w 2663280"/>
              <a:gd name="connsiteY3" fmla="*/ 152894 h 899783"/>
              <a:gd name="connsiteX4" fmla="*/ 1294165 w 2663280"/>
              <a:gd name="connsiteY4" fmla="*/ 4086 h 899783"/>
              <a:gd name="connsiteX5" fmla="*/ 1294166 w 2663280"/>
              <a:gd name="connsiteY5" fmla="*/ 4086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319738 w 2663280"/>
              <a:gd name="connsiteY7" fmla="*/ 544964 h 899783"/>
              <a:gd name="connsiteX8" fmla="*/ 2213389 w 2663280"/>
              <a:gd name="connsiteY8" fmla="*/ 674838 h 899783"/>
              <a:gd name="connsiteX9" fmla="*/ 2325862 w 2663280"/>
              <a:gd name="connsiteY9" fmla="*/ 674838 h 899783"/>
              <a:gd name="connsiteX10" fmla="*/ 1181693 w 2663280"/>
              <a:gd name="connsiteY10" fmla="*/ 1 h 899783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319738 w 2663280"/>
              <a:gd name="connsiteY7" fmla="*/ 590683 h 945502"/>
              <a:gd name="connsiteX8" fmla="*/ 2213389 w 2663280"/>
              <a:gd name="connsiteY8" fmla="*/ 720557 h 945502"/>
              <a:gd name="connsiteX9" fmla="*/ 2325862 w 2663280"/>
              <a:gd name="connsiteY9" fmla="*/ 720557 h 945502"/>
              <a:gd name="connsiteX10" fmla="*/ 1035389 w 2663280"/>
              <a:gd name="connsiteY10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1181693 w 2663280"/>
              <a:gd name="connsiteY4" fmla="*/ 45720 h 945502"/>
              <a:gd name="connsiteX5" fmla="*/ 1406638 w 2663280"/>
              <a:gd name="connsiteY5" fmla="*/ 45720 h 945502"/>
              <a:gd name="connsiteX6" fmla="*/ 2550807 w 2663280"/>
              <a:gd name="connsiteY6" fmla="*/ 720557 h 945502"/>
              <a:gd name="connsiteX7" fmla="*/ 2663280 w 2663280"/>
              <a:gd name="connsiteY7" fmla="*/ 720557 h 945502"/>
              <a:gd name="connsiteX8" fmla="*/ 2319738 w 2663280"/>
              <a:gd name="connsiteY8" fmla="*/ 590683 h 945502"/>
              <a:gd name="connsiteX9" fmla="*/ 2213389 w 2663280"/>
              <a:gd name="connsiteY9" fmla="*/ 720557 h 945502"/>
              <a:gd name="connsiteX10" fmla="*/ 2325862 w 2663280"/>
              <a:gd name="connsiteY10" fmla="*/ 720557 h 945502"/>
              <a:gd name="connsiteX11" fmla="*/ 1035389 w 2663280"/>
              <a:gd name="connsiteY11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622 w 2663280"/>
              <a:gd name="connsiteY4" fmla="*/ 269410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313 w 2663280"/>
              <a:gd name="connsiteY4" fmla="*/ 320326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675174 w 2663280"/>
              <a:gd name="connsiteY4" fmla="*/ 365614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7994 w 2665415"/>
              <a:gd name="connsiteY0" fmla="*/ 945502 h 945502"/>
              <a:gd name="connsiteX1" fmla="*/ 2215524 w 2665415"/>
              <a:gd name="connsiteY1" fmla="*/ 720557 h 945502"/>
              <a:gd name="connsiteX2" fmla="*/ 2327997 w 2665415"/>
              <a:gd name="connsiteY2" fmla="*/ 720557 h 945502"/>
              <a:gd name="connsiteX3" fmla="*/ 1183828 w 2665415"/>
              <a:gd name="connsiteY3" fmla="*/ 45720 h 945502"/>
              <a:gd name="connsiteX4" fmla="*/ 1408773 w 2665415"/>
              <a:gd name="connsiteY4" fmla="*/ 45720 h 945502"/>
              <a:gd name="connsiteX5" fmla="*/ 2552942 w 2665415"/>
              <a:gd name="connsiteY5" fmla="*/ 720557 h 945502"/>
              <a:gd name="connsiteX6" fmla="*/ 2665415 w 2665415"/>
              <a:gd name="connsiteY6" fmla="*/ 720557 h 945502"/>
              <a:gd name="connsiteX7" fmla="*/ 2477994 w 2665415"/>
              <a:gd name="connsiteY7" fmla="*/ 945502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524860 w 2665415"/>
              <a:gd name="connsiteY3" fmla="*/ 198613 h 945502"/>
              <a:gd name="connsiteX4" fmla="*/ 1296300 w 2665415"/>
              <a:gd name="connsiteY4" fmla="*/ 49805 h 945502"/>
              <a:gd name="connsiteX5" fmla="*/ 1296301 w 2665415"/>
              <a:gd name="connsiteY5" fmla="*/ 49805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175609 w 2665415"/>
              <a:gd name="connsiteY3" fmla="*/ 817706 h 945502"/>
              <a:gd name="connsiteX4" fmla="*/ 247558 w 2665415"/>
              <a:gd name="connsiteY4" fmla="*/ 339841 h 945502"/>
              <a:gd name="connsiteX5" fmla="*/ 301049 w 2665415"/>
              <a:gd name="connsiteY5" fmla="*/ 316364 h 945502"/>
              <a:gd name="connsiteX6" fmla="*/ 677309 w 2665415"/>
              <a:gd name="connsiteY6" fmla="*/ 365614 h 945502"/>
              <a:gd name="connsiteX7" fmla="*/ 1183828 w 2665415"/>
              <a:gd name="connsiteY7" fmla="*/ 45720 h 945502"/>
              <a:gd name="connsiteX8" fmla="*/ 1408773 w 2665415"/>
              <a:gd name="connsiteY8" fmla="*/ 45720 h 945502"/>
              <a:gd name="connsiteX9" fmla="*/ 2552942 w 2665415"/>
              <a:gd name="connsiteY9" fmla="*/ 720557 h 945502"/>
              <a:gd name="connsiteX10" fmla="*/ 2665415 w 2665415"/>
              <a:gd name="connsiteY10" fmla="*/ 720557 h 945502"/>
              <a:gd name="connsiteX11" fmla="*/ 2321873 w 2665415"/>
              <a:gd name="connsiteY11" fmla="*/ 590683 h 945502"/>
              <a:gd name="connsiteX12" fmla="*/ 2215524 w 2665415"/>
              <a:gd name="connsiteY12" fmla="*/ 720557 h 945502"/>
              <a:gd name="connsiteX13" fmla="*/ 2327997 w 2665415"/>
              <a:gd name="connsiteY13" fmla="*/ 720557 h 945502"/>
              <a:gd name="connsiteX14" fmla="*/ 1037524 w 2665415"/>
              <a:gd name="connsiteY14" fmla="*/ 0 h 945502"/>
              <a:gd name="connsiteX0" fmla="*/ 2475858 w 2663279"/>
              <a:gd name="connsiteY0" fmla="*/ 945502 h 945502"/>
              <a:gd name="connsiteX1" fmla="*/ 2213388 w 2663279"/>
              <a:gd name="connsiteY1" fmla="*/ 720557 h 945502"/>
              <a:gd name="connsiteX2" fmla="*/ 2325861 w 2663279"/>
              <a:gd name="connsiteY2" fmla="*/ 720557 h 945502"/>
              <a:gd name="connsiteX3" fmla="*/ 1181692 w 2663279"/>
              <a:gd name="connsiteY3" fmla="*/ 45720 h 945502"/>
              <a:gd name="connsiteX4" fmla="*/ 1406637 w 2663279"/>
              <a:gd name="connsiteY4" fmla="*/ 45720 h 945502"/>
              <a:gd name="connsiteX5" fmla="*/ 2550806 w 2663279"/>
              <a:gd name="connsiteY5" fmla="*/ 720557 h 945502"/>
              <a:gd name="connsiteX6" fmla="*/ 2663279 w 2663279"/>
              <a:gd name="connsiteY6" fmla="*/ 720557 h 945502"/>
              <a:gd name="connsiteX7" fmla="*/ 2475858 w 2663279"/>
              <a:gd name="connsiteY7" fmla="*/ 945502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-1 w 2663279"/>
              <a:gd name="connsiteY2" fmla="*/ 945502 h 945502"/>
              <a:gd name="connsiteX3" fmla="*/ 522724 w 2663279"/>
              <a:gd name="connsiteY3" fmla="*/ 198613 h 945502"/>
              <a:gd name="connsiteX4" fmla="*/ 1294164 w 2663279"/>
              <a:gd name="connsiteY4" fmla="*/ 49805 h 945502"/>
              <a:gd name="connsiteX5" fmla="*/ 1294165 w 2663279"/>
              <a:gd name="connsiteY5" fmla="*/ 49805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227438 w 2663279"/>
              <a:gd name="connsiteY2" fmla="*/ 759538 h 945502"/>
              <a:gd name="connsiteX3" fmla="*/ 173473 w 2663279"/>
              <a:gd name="connsiteY3" fmla="*/ 817706 h 945502"/>
              <a:gd name="connsiteX4" fmla="*/ 245422 w 2663279"/>
              <a:gd name="connsiteY4" fmla="*/ 339841 h 945502"/>
              <a:gd name="connsiteX5" fmla="*/ 298913 w 2663279"/>
              <a:gd name="connsiteY5" fmla="*/ 316364 h 945502"/>
              <a:gd name="connsiteX6" fmla="*/ 675173 w 2663279"/>
              <a:gd name="connsiteY6" fmla="*/ 365614 h 945502"/>
              <a:gd name="connsiteX7" fmla="*/ 1181692 w 2663279"/>
              <a:gd name="connsiteY7" fmla="*/ 45720 h 945502"/>
              <a:gd name="connsiteX8" fmla="*/ 1406637 w 2663279"/>
              <a:gd name="connsiteY8" fmla="*/ 45720 h 945502"/>
              <a:gd name="connsiteX9" fmla="*/ 2550806 w 2663279"/>
              <a:gd name="connsiteY9" fmla="*/ 720557 h 945502"/>
              <a:gd name="connsiteX10" fmla="*/ 2663279 w 2663279"/>
              <a:gd name="connsiteY10" fmla="*/ 720557 h 945502"/>
              <a:gd name="connsiteX11" fmla="*/ 2319737 w 2663279"/>
              <a:gd name="connsiteY11" fmla="*/ 590683 h 945502"/>
              <a:gd name="connsiteX12" fmla="*/ 2213388 w 2663279"/>
              <a:gd name="connsiteY12" fmla="*/ 720557 h 945502"/>
              <a:gd name="connsiteX13" fmla="*/ 2325861 w 2663279"/>
              <a:gd name="connsiteY13" fmla="*/ 720557 h 945502"/>
              <a:gd name="connsiteX14" fmla="*/ 1035388 w 2663279"/>
              <a:gd name="connsiteY14" fmla="*/ 0 h 94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3279" h="945502" stroke="0" extrusionOk="0">
                <a:moveTo>
                  <a:pt x="2475858" y="945502"/>
                </a:move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720542" y="45720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475858" y="945502"/>
                </a:lnTo>
                <a:close/>
              </a:path>
              <a:path w="2663279" h="945502" fill="darkenLess" stroke="0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-1" y="945502"/>
                </a:lnTo>
                <a:cubicBezTo>
                  <a:pt x="-1" y="645787"/>
                  <a:pt x="195990" y="365748"/>
                  <a:pt x="522724" y="198613"/>
                </a:cubicBezTo>
                <a:cubicBezTo>
                  <a:pt x="749542" y="82588"/>
                  <a:pt x="1022157" y="30002"/>
                  <a:pt x="1294164" y="49805"/>
                </a:cubicBezTo>
                <a:lnTo>
                  <a:pt x="1294165" y="49805"/>
                </a:lnTo>
                <a:close/>
              </a:path>
              <a:path w="2663279" h="945502" fill="none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227438" y="759538"/>
                </a:lnTo>
                <a:cubicBezTo>
                  <a:pt x="205420" y="740641"/>
                  <a:pt x="132569" y="918650"/>
                  <a:pt x="173473" y="817706"/>
                </a:cubicBezTo>
                <a:cubicBezTo>
                  <a:pt x="214377" y="716763"/>
                  <a:pt x="211076" y="425800"/>
                  <a:pt x="245422" y="339841"/>
                </a:cubicBezTo>
                <a:cubicBezTo>
                  <a:pt x="295241" y="234985"/>
                  <a:pt x="223360" y="327302"/>
                  <a:pt x="298913" y="316364"/>
                </a:cubicBezTo>
                <a:cubicBezTo>
                  <a:pt x="450054" y="177697"/>
                  <a:pt x="528043" y="410721"/>
                  <a:pt x="675173" y="365614"/>
                </a:cubicBezTo>
                <a:cubicBezTo>
                  <a:pt x="822303" y="320507"/>
                  <a:pt x="1098394" y="57017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319737" y="590683"/>
                </a:ln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574238" y="0"/>
                  <a:pt x="1035388" y="0"/>
                </a:cubicBez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78F089-920C-2AB8-DEAC-62FE1829283C}"/>
              </a:ext>
            </a:extLst>
          </p:cNvPr>
          <p:cNvSpPr txBox="1"/>
          <p:nvPr/>
        </p:nvSpPr>
        <p:spPr>
          <a:xfrm>
            <a:off x="340614" y="0"/>
            <a:ext cx="11336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2400" dirty="0"/>
              <a:t>2. What is the percentage of unique product increase in 2021 vs. 2020? </a:t>
            </a:r>
          </a:p>
          <a:p>
            <a:r>
              <a:rPr lang="en-US" sz="2400" dirty="0"/>
              <a:t>The final output contains these fields:</a:t>
            </a:r>
          </a:p>
          <a:p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unique_products_2020 ,unique_products_2021, </a:t>
            </a:r>
          </a:p>
          <a:p>
            <a:r>
              <a:rPr lang="en-US" sz="2400" dirty="0" err="1">
                <a:solidFill>
                  <a:schemeClr val="tx1">
                    <a:lumMod val="65000"/>
                  </a:schemeClr>
                </a:solidFill>
              </a:rPr>
              <a:t>percentage_chg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lang="en-IN" sz="24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B5420-5A59-9A7E-6710-EA7B7C53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3" y="2153368"/>
            <a:ext cx="4681441" cy="734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08612-686C-E9EC-E728-7AC331BD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69" y="691600"/>
            <a:ext cx="4086795" cy="4944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2CCC96C-ADFF-FBFD-691A-1939464F5875}"/>
              </a:ext>
            </a:extLst>
          </p:cNvPr>
          <p:cNvSpPr/>
          <p:nvPr/>
        </p:nvSpPr>
        <p:spPr>
          <a:xfrm>
            <a:off x="9619059" y="1569660"/>
            <a:ext cx="256032" cy="1014984"/>
          </a:xfrm>
          <a:prstGeom prst="leftBrace">
            <a:avLst>
              <a:gd name="adj1" fmla="val 8333"/>
              <a:gd name="adj2" fmla="val 445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49595B-2E3A-CBD9-5FF3-2ECE0B301BB0}"/>
              </a:ext>
            </a:extLst>
          </p:cNvPr>
          <p:cNvCxnSpPr>
            <a:cxnSpLocks/>
          </p:cNvCxnSpPr>
          <p:nvPr/>
        </p:nvCxnSpPr>
        <p:spPr>
          <a:xfrm>
            <a:off x="8196500" y="2048212"/>
            <a:ext cx="1213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38B154-02F8-0931-21CF-12B77BAFA3BB}"/>
              </a:ext>
            </a:extLst>
          </p:cNvPr>
          <p:cNvSpPr/>
          <p:nvPr/>
        </p:nvSpPr>
        <p:spPr>
          <a:xfrm>
            <a:off x="6676239" y="1635270"/>
            <a:ext cx="1213630" cy="9509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36.33 %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C6473-FFB1-D12B-546F-D94553F4FBF4}"/>
              </a:ext>
            </a:extLst>
          </p:cNvPr>
          <p:cNvSpPr txBox="1"/>
          <p:nvPr/>
        </p:nvSpPr>
        <p:spPr>
          <a:xfrm>
            <a:off x="688615" y="3895344"/>
            <a:ext cx="49075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Insight:</a:t>
            </a:r>
          </a:p>
          <a:p>
            <a:r>
              <a:rPr lang="en-IN" dirty="0">
                <a:solidFill>
                  <a:srgbClr val="FFFF00"/>
                </a:solidFill>
              </a:rPr>
              <a:t>The percentage increase from 2020 to 2021 is 36.3%. So we can say demand and production both are increased in 2021.</a:t>
            </a:r>
          </a:p>
        </p:txBody>
      </p:sp>
    </p:spTree>
    <p:extLst>
      <p:ext uri="{BB962C8B-B14F-4D97-AF65-F5344CB8AC3E}">
        <p14:creationId xmlns:p14="http://schemas.microsoft.com/office/powerpoint/2010/main" val="313179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8278F-B5A4-F45E-EC3D-ED598471C17C}"/>
              </a:ext>
            </a:extLst>
          </p:cNvPr>
          <p:cNvSpPr txBox="1"/>
          <p:nvPr/>
        </p:nvSpPr>
        <p:spPr>
          <a:xfrm>
            <a:off x="112014" y="0"/>
            <a:ext cx="12079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3. Provide a report with all the unique product counts for each segment and sort them in descending order of product counts. </a:t>
            </a:r>
          </a:p>
          <a:p>
            <a:r>
              <a:rPr lang="en-US" dirty="0"/>
              <a:t>The final output contains 2 fields: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segment,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product_count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42D81-674C-DAE4-C6DE-431112C5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5" y="2050359"/>
            <a:ext cx="4092838" cy="3069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2774A-D9F8-081F-823D-407F59CA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1198516"/>
            <a:ext cx="5786921" cy="4022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9" name="Arrow: Curved Down 57">
            <a:extLst>
              <a:ext uri="{FF2B5EF4-FFF2-40B4-BE49-F238E27FC236}">
                <a16:creationId xmlns:a16="http://schemas.microsoft.com/office/drawing/2014/main" id="{BE2FB3A8-F1DA-25EA-2FD2-F693BF737136}"/>
              </a:ext>
            </a:extLst>
          </p:cNvPr>
          <p:cNvSpPr/>
          <p:nvPr/>
        </p:nvSpPr>
        <p:spPr>
          <a:xfrm rot="20466163">
            <a:off x="4685939" y="683145"/>
            <a:ext cx="2537887" cy="830928"/>
          </a:xfrm>
          <a:custGeom>
            <a:avLst/>
            <a:gdLst>
              <a:gd name="connsiteX0" fmla="*/ 2475859 w 2700804"/>
              <a:gd name="connsiteY0" fmla="*/ 899782 h 899782"/>
              <a:gd name="connsiteX1" fmla="*/ 2213389 w 2700804"/>
              <a:gd name="connsiteY1" fmla="*/ 674837 h 899782"/>
              <a:gd name="connsiteX2" fmla="*/ 2325862 w 2700804"/>
              <a:gd name="connsiteY2" fmla="*/ 674837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522725 w 2700804"/>
              <a:gd name="connsiteY3" fmla="*/ 152893 h 899782"/>
              <a:gd name="connsiteX4" fmla="*/ 1294165 w 2700804"/>
              <a:gd name="connsiteY4" fmla="*/ 4085 h 899782"/>
              <a:gd name="connsiteX5" fmla="*/ 1294166 w 2700804"/>
              <a:gd name="connsiteY5" fmla="*/ 4085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8" fmla="*/ 2213389 w 2700804"/>
              <a:gd name="connsiteY8" fmla="*/ 674837 h 899782"/>
              <a:gd name="connsiteX9" fmla="*/ 2325862 w 2700804"/>
              <a:gd name="connsiteY9" fmla="*/ 674837 h 899782"/>
              <a:gd name="connsiteX10" fmla="*/ 1181693 w 2700804"/>
              <a:gd name="connsiteY10" fmla="*/ 0 h 899782"/>
              <a:gd name="connsiteX0" fmla="*/ 2475859 w 2663280"/>
              <a:gd name="connsiteY0" fmla="*/ 899783 h 899783"/>
              <a:gd name="connsiteX1" fmla="*/ 2213389 w 2663280"/>
              <a:gd name="connsiteY1" fmla="*/ 674838 h 899783"/>
              <a:gd name="connsiteX2" fmla="*/ 2325862 w 2663280"/>
              <a:gd name="connsiteY2" fmla="*/ 674838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475859 w 2663280"/>
              <a:gd name="connsiteY7" fmla="*/ 899783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522725 w 2663280"/>
              <a:gd name="connsiteY3" fmla="*/ 152894 h 899783"/>
              <a:gd name="connsiteX4" fmla="*/ 1294165 w 2663280"/>
              <a:gd name="connsiteY4" fmla="*/ 4086 h 899783"/>
              <a:gd name="connsiteX5" fmla="*/ 1294166 w 2663280"/>
              <a:gd name="connsiteY5" fmla="*/ 4086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319738 w 2663280"/>
              <a:gd name="connsiteY7" fmla="*/ 544964 h 899783"/>
              <a:gd name="connsiteX8" fmla="*/ 2213389 w 2663280"/>
              <a:gd name="connsiteY8" fmla="*/ 674838 h 899783"/>
              <a:gd name="connsiteX9" fmla="*/ 2325862 w 2663280"/>
              <a:gd name="connsiteY9" fmla="*/ 674838 h 899783"/>
              <a:gd name="connsiteX10" fmla="*/ 1181693 w 2663280"/>
              <a:gd name="connsiteY10" fmla="*/ 1 h 899783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319738 w 2663280"/>
              <a:gd name="connsiteY7" fmla="*/ 590683 h 945502"/>
              <a:gd name="connsiteX8" fmla="*/ 2213389 w 2663280"/>
              <a:gd name="connsiteY8" fmla="*/ 720557 h 945502"/>
              <a:gd name="connsiteX9" fmla="*/ 2325862 w 2663280"/>
              <a:gd name="connsiteY9" fmla="*/ 720557 h 945502"/>
              <a:gd name="connsiteX10" fmla="*/ 1035389 w 2663280"/>
              <a:gd name="connsiteY10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1181693 w 2663280"/>
              <a:gd name="connsiteY4" fmla="*/ 45720 h 945502"/>
              <a:gd name="connsiteX5" fmla="*/ 1406638 w 2663280"/>
              <a:gd name="connsiteY5" fmla="*/ 45720 h 945502"/>
              <a:gd name="connsiteX6" fmla="*/ 2550807 w 2663280"/>
              <a:gd name="connsiteY6" fmla="*/ 720557 h 945502"/>
              <a:gd name="connsiteX7" fmla="*/ 2663280 w 2663280"/>
              <a:gd name="connsiteY7" fmla="*/ 720557 h 945502"/>
              <a:gd name="connsiteX8" fmla="*/ 2319738 w 2663280"/>
              <a:gd name="connsiteY8" fmla="*/ 590683 h 945502"/>
              <a:gd name="connsiteX9" fmla="*/ 2213389 w 2663280"/>
              <a:gd name="connsiteY9" fmla="*/ 720557 h 945502"/>
              <a:gd name="connsiteX10" fmla="*/ 2325862 w 2663280"/>
              <a:gd name="connsiteY10" fmla="*/ 720557 h 945502"/>
              <a:gd name="connsiteX11" fmla="*/ 1035389 w 2663280"/>
              <a:gd name="connsiteY11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622 w 2663280"/>
              <a:gd name="connsiteY4" fmla="*/ 269410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313 w 2663280"/>
              <a:gd name="connsiteY4" fmla="*/ 320326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675174 w 2663280"/>
              <a:gd name="connsiteY4" fmla="*/ 365614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7994 w 2665415"/>
              <a:gd name="connsiteY0" fmla="*/ 945502 h 945502"/>
              <a:gd name="connsiteX1" fmla="*/ 2215524 w 2665415"/>
              <a:gd name="connsiteY1" fmla="*/ 720557 h 945502"/>
              <a:gd name="connsiteX2" fmla="*/ 2327997 w 2665415"/>
              <a:gd name="connsiteY2" fmla="*/ 720557 h 945502"/>
              <a:gd name="connsiteX3" fmla="*/ 1183828 w 2665415"/>
              <a:gd name="connsiteY3" fmla="*/ 45720 h 945502"/>
              <a:gd name="connsiteX4" fmla="*/ 1408773 w 2665415"/>
              <a:gd name="connsiteY4" fmla="*/ 45720 h 945502"/>
              <a:gd name="connsiteX5" fmla="*/ 2552942 w 2665415"/>
              <a:gd name="connsiteY5" fmla="*/ 720557 h 945502"/>
              <a:gd name="connsiteX6" fmla="*/ 2665415 w 2665415"/>
              <a:gd name="connsiteY6" fmla="*/ 720557 h 945502"/>
              <a:gd name="connsiteX7" fmla="*/ 2477994 w 2665415"/>
              <a:gd name="connsiteY7" fmla="*/ 945502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524860 w 2665415"/>
              <a:gd name="connsiteY3" fmla="*/ 198613 h 945502"/>
              <a:gd name="connsiteX4" fmla="*/ 1296300 w 2665415"/>
              <a:gd name="connsiteY4" fmla="*/ 49805 h 945502"/>
              <a:gd name="connsiteX5" fmla="*/ 1296301 w 2665415"/>
              <a:gd name="connsiteY5" fmla="*/ 49805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175609 w 2665415"/>
              <a:gd name="connsiteY3" fmla="*/ 817706 h 945502"/>
              <a:gd name="connsiteX4" fmla="*/ 247558 w 2665415"/>
              <a:gd name="connsiteY4" fmla="*/ 339841 h 945502"/>
              <a:gd name="connsiteX5" fmla="*/ 301049 w 2665415"/>
              <a:gd name="connsiteY5" fmla="*/ 316364 h 945502"/>
              <a:gd name="connsiteX6" fmla="*/ 677309 w 2665415"/>
              <a:gd name="connsiteY6" fmla="*/ 365614 h 945502"/>
              <a:gd name="connsiteX7" fmla="*/ 1183828 w 2665415"/>
              <a:gd name="connsiteY7" fmla="*/ 45720 h 945502"/>
              <a:gd name="connsiteX8" fmla="*/ 1408773 w 2665415"/>
              <a:gd name="connsiteY8" fmla="*/ 45720 h 945502"/>
              <a:gd name="connsiteX9" fmla="*/ 2552942 w 2665415"/>
              <a:gd name="connsiteY9" fmla="*/ 720557 h 945502"/>
              <a:gd name="connsiteX10" fmla="*/ 2665415 w 2665415"/>
              <a:gd name="connsiteY10" fmla="*/ 720557 h 945502"/>
              <a:gd name="connsiteX11" fmla="*/ 2321873 w 2665415"/>
              <a:gd name="connsiteY11" fmla="*/ 590683 h 945502"/>
              <a:gd name="connsiteX12" fmla="*/ 2215524 w 2665415"/>
              <a:gd name="connsiteY12" fmla="*/ 720557 h 945502"/>
              <a:gd name="connsiteX13" fmla="*/ 2327997 w 2665415"/>
              <a:gd name="connsiteY13" fmla="*/ 720557 h 945502"/>
              <a:gd name="connsiteX14" fmla="*/ 1037524 w 2665415"/>
              <a:gd name="connsiteY14" fmla="*/ 0 h 945502"/>
              <a:gd name="connsiteX0" fmla="*/ 2475858 w 2663279"/>
              <a:gd name="connsiteY0" fmla="*/ 945502 h 945502"/>
              <a:gd name="connsiteX1" fmla="*/ 2213388 w 2663279"/>
              <a:gd name="connsiteY1" fmla="*/ 720557 h 945502"/>
              <a:gd name="connsiteX2" fmla="*/ 2325861 w 2663279"/>
              <a:gd name="connsiteY2" fmla="*/ 720557 h 945502"/>
              <a:gd name="connsiteX3" fmla="*/ 1181692 w 2663279"/>
              <a:gd name="connsiteY3" fmla="*/ 45720 h 945502"/>
              <a:gd name="connsiteX4" fmla="*/ 1406637 w 2663279"/>
              <a:gd name="connsiteY4" fmla="*/ 45720 h 945502"/>
              <a:gd name="connsiteX5" fmla="*/ 2550806 w 2663279"/>
              <a:gd name="connsiteY5" fmla="*/ 720557 h 945502"/>
              <a:gd name="connsiteX6" fmla="*/ 2663279 w 2663279"/>
              <a:gd name="connsiteY6" fmla="*/ 720557 h 945502"/>
              <a:gd name="connsiteX7" fmla="*/ 2475858 w 2663279"/>
              <a:gd name="connsiteY7" fmla="*/ 945502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-1 w 2663279"/>
              <a:gd name="connsiteY2" fmla="*/ 945502 h 945502"/>
              <a:gd name="connsiteX3" fmla="*/ 522724 w 2663279"/>
              <a:gd name="connsiteY3" fmla="*/ 198613 h 945502"/>
              <a:gd name="connsiteX4" fmla="*/ 1294164 w 2663279"/>
              <a:gd name="connsiteY4" fmla="*/ 49805 h 945502"/>
              <a:gd name="connsiteX5" fmla="*/ 1294165 w 2663279"/>
              <a:gd name="connsiteY5" fmla="*/ 49805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227438 w 2663279"/>
              <a:gd name="connsiteY2" fmla="*/ 759538 h 945502"/>
              <a:gd name="connsiteX3" fmla="*/ 173473 w 2663279"/>
              <a:gd name="connsiteY3" fmla="*/ 817706 h 945502"/>
              <a:gd name="connsiteX4" fmla="*/ 245422 w 2663279"/>
              <a:gd name="connsiteY4" fmla="*/ 339841 h 945502"/>
              <a:gd name="connsiteX5" fmla="*/ 298913 w 2663279"/>
              <a:gd name="connsiteY5" fmla="*/ 316364 h 945502"/>
              <a:gd name="connsiteX6" fmla="*/ 675173 w 2663279"/>
              <a:gd name="connsiteY6" fmla="*/ 365614 h 945502"/>
              <a:gd name="connsiteX7" fmla="*/ 1181692 w 2663279"/>
              <a:gd name="connsiteY7" fmla="*/ 45720 h 945502"/>
              <a:gd name="connsiteX8" fmla="*/ 1406637 w 2663279"/>
              <a:gd name="connsiteY8" fmla="*/ 45720 h 945502"/>
              <a:gd name="connsiteX9" fmla="*/ 2550806 w 2663279"/>
              <a:gd name="connsiteY9" fmla="*/ 720557 h 945502"/>
              <a:gd name="connsiteX10" fmla="*/ 2663279 w 2663279"/>
              <a:gd name="connsiteY10" fmla="*/ 720557 h 945502"/>
              <a:gd name="connsiteX11" fmla="*/ 2319737 w 2663279"/>
              <a:gd name="connsiteY11" fmla="*/ 590683 h 945502"/>
              <a:gd name="connsiteX12" fmla="*/ 2213388 w 2663279"/>
              <a:gd name="connsiteY12" fmla="*/ 720557 h 945502"/>
              <a:gd name="connsiteX13" fmla="*/ 2325861 w 2663279"/>
              <a:gd name="connsiteY13" fmla="*/ 720557 h 945502"/>
              <a:gd name="connsiteX14" fmla="*/ 1035388 w 2663279"/>
              <a:gd name="connsiteY14" fmla="*/ 0 h 94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3279" h="945502" stroke="0" extrusionOk="0">
                <a:moveTo>
                  <a:pt x="2475858" y="945502"/>
                </a:move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720542" y="45720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475858" y="945502"/>
                </a:lnTo>
                <a:close/>
              </a:path>
              <a:path w="2663279" h="945502" fill="darkenLess" stroke="0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-1" y="945502"/>
                </a:lnTo>
                <a:cubicBezTo>
                  <a:pt x="-1" y="645787"/>
                  <a:pt x="195990" y="365748"/>
                  <a:pt x="522724" y="198613"/>
                </a:cubicBezTo>
                <a:cubicBezTo>
                  <a:pt x="749542" y="82588"/>
                  <a:pt x="1022157" y="30002"/>
                  <a:pt x="1294164" y="49805"/>
                </a:cubicBezTo>
                <a:lnTo>
                  <a:pt x="1294165" y="49805"/>
                </a:lnTo>
                <a:close/>
              </a:path>
              <a:path w="2663279" h="945502" fill="none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227438" y="759538"/>
                </a:lnTo>
                <a:cubicBezTo>
                  <a:pt x="205420" y="740641"/>
                  <a:pt x="132569" y="918650"/>
                  <a:pt x="173473" y="817706"/>
                </a:cubicBezTo>
                <a:cubicBezTo>
                  <a:pt x="214377" y="716763"/>
                  <a:pt x="211076" y="425800"/>
                  <a:pt x="245422" y="339841"/>
                </a:cubicBezTo>
                <a:cubicBezTo>
                  <a:pt x="295241" y="234985"/>
                  <a:pt x="223360" y="327302"/>
                  <a:pt x="298913" y="316364"/>
                </a:cubicBezTo>
                <a:cubicBezTo>
                  <a:pt x="450054" y="177697"/>
                  <a:pt x="528043" y="410721"/>
                  <a:pt x="675173" y="365614"/>
                </a:cubicBezTo>
                <a:cubicBezTo>
                  <a:pt x="822303" y="320507"/>
                  <a:pt x="1098394" y="57017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319737" y="590683"/>
                </a:ln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574238" y="0"/>
                  <a:pt x="1035388" y="0"/>
                </a:cubicBez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4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4D4000-919B-57D7-EB2E-88B866D15F4F}"/>
              </a:ext>
            </a:extLst>
          </p:cNvPr>
          <p:cNvSpPr txBox="1"/>
          <p:nvPr/>
        </p:nvSpPr>
        <p:spPr>
          <a:xfrm>
            <a:off x="0" y="0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Follow-up: Which segment had the most increase in unique products in 2021 vs 2020? </a:t>
            </a:r>
          </a:p>
          <a:p>
            <a:r>
              <a:rPr lang="en-US" sz="2800" dirty="0"/>
              <a:t>The final output contains these fields: 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Segment, product_count_2020, 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product_count_2021 difference </a:t>
            </a:r>
            <a:endParaRPr lang="en-IN" sz="28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5ACAF-C613-753C-EF97-A9569D5B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97" y="2363008"/>
            <a:ext cx="4534533" cy="1514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25D4B-E170-796C-38AC-3AB8A30D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41" r="1421"/>
          <a:stretch/>
        </p:blipFill>
        <p:spPr>
          <a:xfrm>
            <a:off x="7153658" y="1837873"/>
            <a:ext cx="4495798" cy="3666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8" name="Arrow: Curved Down 57">
            <a:extLst>
              <a:ext uri="{FF2B5EF4-FFF2-40B4-BE49-F238E27FC236}">
                <a16:creationId xmlns:a16="http://schemas.microsoft.com/office/drawing/2014/main" id="{F8FCF2BA-4D42-3B13-9E50-981D339555A3}"/>
              </a:ext>
            </a:extLst>
          </p:cNvPr>
          <p:cNvSpPr/>
          <p:nvPr/>
        </p:nvSpPr>
        <p:spPr>
          <a:xfrm rot="21161893">
            <a:off x="5435187" y="1119772"/>
            <a:ext cx="2628158" cy="769433"/>
          </a:xfrm>
          <a:custGeom>
            <a:avLst/>
            <a:gdLst>
              <a:gd name="connsiteX0" fmla="*/ 2475859 w 2700804"/>
              <a:gd name="connsiteY0" fmla="*/ 899782 h 899782"/>
              <a:gd name="connsiteX1" fmla="*/ 2213389 w 2700804"/>
              <a:gd name="connsiteY1" fmla="*/ 674837 h 899782"/>
              <a:gd name="connsiteX2" fmla="*/ 2325862 w 2700804"/>
              <a:gd name="connsiteY2" fmla="*/ 674837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522725 w 2700804"/>
              <a:gd name="connsiteY3" fmla="*/ 152893 h 899782"/>
              <a:gd name="connsiteX4" fmla="*/ 1294165 w 2700804"/>
              <a:gd name="connsiteY4" fmla="*/ 4085 h 899782"/>
              <a:gd name="connsiteX5" fmla="*/ 1294166 w 2700804"/>
              <a:gd name="connsiteY5" fmla="*/ 4085 h 899782"/>
              <a:gd name="connsiteX0" fmla="*/ 1294166 w 2700804"/>
              <a:gd name="connsiteY0" fmla="*/ 4085 h 899782"/>
              <a:gd name="connsiteX1" fmla="*/ 224946 w 2700804"/>
              <a:gd name="connsiteY1" fmla="*/ 899782 h 899782"/>
              <a:gd name="connsiteX2" fmla="*/ 0 w 2700804"/>
              <a:gd name="connsiteY2" fmla="*/ 899782 h 899782"/>
              <a:gd name="connsiteX3" fmla="*/ 1181693 w 2700804"/>
              <a:gd name="connsiteY3" fmla="*/ 0 h 899782"/>
              <a:gd name="connsiteX4" fmla="*/ 1406638 w 2700804"/>
              <a:gd name="connsiteY4" fmla="*/ 0 h 899782"/>
              <a:gd name="connsiteX5" fmla="*/ 2550807 w 2700804"/>
              <a:gd name="connsiteY5" fmla="*/ 674837 h 899782"/>
              <a:gd name="connsiteX6" fmla="*/ 2663280 w 2700804"/>
              <a:gd name="connsiteY6" fmla="*/ 674837 h 899782"/>
              <a:gd name="connsiteX7" fmla="*/ 2475859 w 2700804"/>
              <a:gd name="connsiteY7" fmla="*/ 899782 h 899782"/>
              <a:gd name="connsiteX8" fmla="*/ 2213389 w 2700804"/>
              <a:gd name="connsiteY8" fmla="*/ 674837 h 899782"/>
              <a:gd name="connsiteX9" fmla="*/ 2325862 w 2700804"/>
              <a:gd name="connsiteY9" fmla="*/ 674837 h 899782"/>
              <a:gd name="connsiteX10" fmla="*/ 1181693 w 2700804"/>
              <a:gd name="connsiteY10" fmla="*/ 0 h 899782"/>
              <a:gd name="connsiteX0" fmla="*/ 2475859 w 2663280"/>
              <a:gd name="connsiteY0" fmla="*/ 899783 h 899783"/>
              <a:gd name="connsiteX1" fmla="*/ 2213389 w 2663280"/>
              <a:gd name="connsiteY1" fmla="*/ 674838 h 899783"/>
              <a:gd name="connsiteX2" fmla="*/ 2325862 w 2663280"/>
              <a:gd name="connsiteY2" fmla="*/ 674838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475859 w 2663280"/>
              <a:gd name="connsiteY7" fmla="*/ 899783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522725 w 2663280"/>
              <a:gd name="connsiteY3" fmla="*/ 152894 h 899783"/>
              <a:gd name="connsiteX4" fmla="*/ 1294165 w 2663280"/>
              <a:gd name="connsiteY4" fmla="*/ 4086 h 899783"/>
              <a:gd name="connsiteX5" fmla="*/ 1294166 w 2663280"/>
              <a:gd name="connsiteY5" fmla="*/ 4086 h 899783"/>
              <a:gd name="connsiteX0" fmla="*/ 1294166 w 2663280"/>
              <a:gd name="connsiteY0" fmla="*/ 4086 h 899783"/>
              <a:gd name="connsiteX1" fmla="*/ 224946 w 2663280"/>
              <a:gd name="connsiteY1" fmla="*/ 899783 h 899783"/>
              <a:gd name="connsiteX2" fmla="*/ 0 w 2663280"/>
              <a:gd name="connsiteY2" fmla="*/ 899783 h 899783"/>
              <a:gd name="connsiteX3" fmla="*/ 1181693 w 2663280"/>
              <a:gd name="connsiteY3" fmla="*/ 1 h 899783"/>
              <a:gd name="connsiteX4" fmla="*/ 1406638 w 2663280"/>
              <a:gd name="connsiteY4" fmla="*/ 1 h 899783"/>
              <a:gd name="connsiteX5" fmla="*/ 2550807 w 2663280"/>
              <a:gd name="connsiteY5" fmla="*/ 674838 h 899783"/>
              <a:gd name="connsiteX6" fmla="*/ 2663280 w 2663280"/>
              <a:gd name="connsiteY6" fmla="*/ 674838 h 899783"/>
              <a:gd name="connsiteX7" fmla="*/ 2319738 w 2663280"/>
              <a:gd name="connsiteY7" fmla="*/ 544964 h 899783"/>
              <a:gd name="connsiteX8" fmla="*/ 2213389 w 2663280"/>
              <a:gd name="connsiteY8" fmla="*/ 674838 h 899783"/>
              <a:gd name="connsiteX9" fmla="*/ 2325862 w 2663280"/>
              <a:gd name="connsiteY9" fmla="*/ 674838 h 899783"/>
              <a:gd name="connsiteX10" fmla="*/ 1181693 w 2663280"/>
              <a:gd name="connsiteY10" fmla="*/ 1 h 899783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319738 w 2663280"/>
              <a:gd name="connsiteY7" fmla="*/ 590683 h 945502"/>
              <a:gd name="connsiteX8" fmla="*/ 2213389 w 2663280"/>
              <a:gd name="connsiteY8" fmla="*/ 720557 h 945502"/>
              <a:gd name="connsiteX9" fmla="*/ 2325862 w 2663280"/>
              <a:gd name="connsiteY9" fmla="*/ 720557 h 945502"/>
              <a:gd name="connsiteX10" fmla="*/ 1035389 w 2663280"/>
              <a:gd name="connsiteY10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1181693 w 2663280"/>
              <a:gd name="connsiteY4" fmla="*/ 45720 h 945502"/>
              <a:gd name="connsiteX5" fmla="*/ 1406638 w 2663280"/>
              <a:gd name="connsiteY5" fmla="*/ 45720 h 945502"/>
              <a:gd name="connsiteX6" fmla="*/ 2550807 w 2663280"/>
              <a:gd name="connsiteY6" fmla="*/ 720557 h 945502"/>
              <a:gd name="connsiteX7" fmla="*/ 2663280 w 2663280"/>
              <a:gd name="connsiteY7" fmla="*/ 720557 h 945502"/>
              <a:gd name="connsiteX8" fmla="*/ 2319738 w 2663280"/>
              <a:gd name="connsiteY8" fmla="*/ 590683 h 945502"/>
              <a:gd name="connsiteX9" fmla="*/ 2213389 w 2663280"/>
              <a:gd name="connsiteY9" fmla="*/ 720557 h 945502"/>
              <a:gd name="connsiteX10" fmla="*/ 2325862 w 2663280"/>
              <a:gd name="connsiteY10" fmla="*/ 720557 h 945502"/>
              <a:gd name="connsiteX11" fmla="*/ 1035389 w 2663280"/>
              <a:gd name="connsiteY11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622 w 2663280"/>
              <a:gd name="connsiteY4" fmla="*/ 269410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725313 w 2663280"/>
              <a:gd name="connsiteY4" fmla="*/ 320326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59 w 2663280"/>
              <a:gd name="connsiteY0" fmla="*/ 945502 h 945502"/>
              <a:gd name="connsiteX1" fmla="*/ 2213389 w 2663280"/>
              <a:gd name="connsiteY1" fmla="*/ 720557 h 945502"/>
              <a:gd name="connsiteX2" fmla="*/ 2325862 w 2663280"/>
              <a:gd name="connsiteY2" fmla="*/ 720557 h 945502"/>
              <a:gd name="connsiteX3" fmla="*/ 1181693 w 2663280"/>
              <a:gd name="connsiteY3" fmla="*/ 45720 h 945502"/>
              <a:gd name="connsiteX4" fmla="*/ 1406638 w 2663280"/>
              <a:gd name="connsiteY4" fmla="*/ 45720 h 945502"/>
              <a:gd name="connsiteX5" fmla="*/ 2550807 w 2663280"/>
              <a:gd name="connsiteY5" fmla="*/ 720557 h 945502"/>
              <a:gd name="connsiteX6" fmla="*/ 2663280 w 2663280"/>
              <a:gd name="connsiteY6" fmla="*/ 720557 h 945502"/>
              <a:gd name="connsiteX7" fmla="*/ 2475859 w 2663280"/>
              <a:gd name="connsiteY7" fmla="*/ 945502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522725 w 2663280"/>
              <a:gd name="connsiteY3" fmla="*/ 198613 h 945502"/>
              <a:gd name="connsiteX4" fmla="*/ 1294165 w 2663280"/>
              <a:gd name="connsiteY4" fmla="*/ 49805 h 945502"/>
              <a:gd name="connsiteX5" fmla="*/ 1294166 w 2663280"/>
              <a:gd name="connsiteY5" fmla="*/ 49805 h 945502"/>
              <a:gd name="connsiteX0" fmla="*/ 1294166 w 2663280"/>
              <a:gd name="connsiteY0" fmla="*/ 49805 h 945502"/>
              <a:gd name="connsiteX1" fmla="*/ 224946 w 2663280"/>
              <a:gd name="connsiteY1" fmla="*/ 945502 h 945502"/>
              <a:gd name="connsiteX2" fmla="*/ 0 w 2663280"/>
              <a:gd name="connsiteY2" fmla="*/ 945502 h 945502"/>
              <a:gd name="connsiteX3" fmla="*/ 298914 w 2663280"/>
              <a:gd name="connsiteY3" fmla="*/ 316364 h 945502"/>
              <a:gd name="connsiteX4" fmla="*/ 675174 w 2663280"/>
              <a:gd name="connsiteY4" fmla="*/ 365614 h 945502"/>
              <a:gd name="connsiteX5" fmla="*/ 1181693 w 2663280"/>
              <a:gd name="connsiteY5" fmla="*/ 45720 h 945502"/>
              <a:gd name="connsiteX6" fmla="*/ 1406638 w 2663280"/>
              <a:gd name="connsiteY6" fmla="*/ 45720 h 945502"/>
              <a:gd name="connsiteX7" fmla="*/ 2550807 w 2663280"/>
              <a:gd name="connsiteY7" fmla="*/ 720557 h 945502"/>
              <a:gd name="connsiteX8" fmla="*/ 2663280 w 2663280"/>
              <a:gd name="connsiteY8" fmla="*/ 720557 h 945502"/>
              <a:gd name="connsiteX9" fmla="*/ 2319738 w 2663280"/>
              <a:gd name="connsiteY9" fmla="*/ 590683 h 945502"/>
              <a:gd name="connsiteX10" fmla="*/ 2213389 w 2663280"/>
              <a:gd name="connsiteY10" fmla="*/ 720557 h 945502"/>
              <a:gd name="connsiteX11" fmla="*/ 2325862 w 2663280"/>
              <a:gd name="connsiteY11" fmla="*/ 720557 h 945502"/>
              <a:gd name="connsiteX12" fmla="*/ 1035389 w 2663280"/>
              <a:gd name="connsiteY12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5860 w 2663281"/>
              <a:gd name="connsiteY0" fmla="*/ 945502 h 945502"/>
              <a:gd name="connsiteX1" fmla="*/ 2213390 w 2663281"/>
              <a:gd name="connsiteY1" fmla="*/ 720557 h 945502"/>
              <a:gd name="connsiteX2" fmla="*/ 2325863 w 2663281"/>
              <a:gd name="connsiteY2" fmla="*/ 720557 h 945502"/>
              <a:gd name="connsiteX3" fmla="*/ 1181694 w 2663281"/>
              <a:gd name="connsiteY3" fmla="*/ 45720 h 945502"/>
              <a:gd name="connsiteX4" fmla="*/ 1406639 w 2663281"/>
              <a:gd name="connsiteY4" fmla="*/ 45720 h 945502"/>
              <a:gd name="connsiteX5" fmla="*/ 2550808 w 2663281"/>
              <a:gd name="connsiteY5" fmla="*/ 720557 h 945502"/>
              <a:gd name="connsiteX6" fmla="*/ 2663281 w 2663281"/>
              <a:gd name="connsiteY6" fmla="*/ 720557 h 945502"/>
              <a:gd name="connsiteX7" fmla="*/ 2475860 w 2663281"/>
              <a:gd name="connsiteY7" fmla="*/ 945502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522726 w 2663281"/>
              <a:gd name="connsiteY3" fmla="*/ 198613 h 945502"/>
              <a:gd name="connsiteX4" fmla="*/ 1294166 w 2663281"/>
              <a:gd name="connsiteY4" fmla="*/ 49805 h 945502"/>
              <a:gd name="connsiteX5" fmla="*/ 1294167 w 2663281"/>
              <a:gd name="connsiteY5" fmla="*/ 49805 h 945502"/>
              <a:gd name="connsiteX0" fmla="*/ 1294167 w 2663281"/>
              <a:gd name="connsiteY0" fmla="*/ 49805 h 945502"/>
              <a:gd name="connsiteX1" fmla="*/ 224947 w 2663281"/>
              <a:gd name="connsiteY1" fmla="*/ 945502 h 945502"/>
              <a:gd name="connsiteX2" fmla="*/ 1 w 2663281"/>
              <a:gd name="connsiteY2" fmla="*/ 945502 h 945502"/>
              <a:gd name="connsiteX3" fmla="*/ 245424 w 2663281"/>
              <a:gd name="connsiteY3" fmla="*/ 339841 h 945502"/>
              <a:gd name="connsiteX4" fmla="*/ 298915 w 2663281"/>
              <a:gd name="connsiteY4" fmla="*/ 316364 h 945502"/>
              <a:gd name="connsiteX5" fmla="*/ 675175 w 2663281"/>
              <a:gd name="connsiteY5" fmla="*/ 365614 h 945502"/>
              <a:gd name="connsiteX6" fmla="*/ 1181694 w 2663281"/>
              <a:gd name="connsiteY6" fmla="*/ 45720 h 945502"/>
              <a:gd name="connsiteX7" fmla="*/ 1406639 w 2663281"/>
              <a:gd name="connsiteY7" fmla="*/ 45720 h 945502"/>
              <a:gd name="connsiteX8" fmla="*/ 2550808 w 2663281"/>
              <a:gd name="connsiteY8" fmla="*/ 720557 h 945502"/>
              <a:gd name="connsiteX9" fmla="*/ 2663281 w 2663281"/>
              <a:gd name="connsiteY9" fmla="*/ 720557 h 945502"/>
              <a:gd name="connsiteX10" fmla="*/ 2319739 w 2663281"/>
              <a:gd name="connsiteY10" fmla="*/ 590683 h 945502"/>
              <a:gd name="connsiteX11" fmla="*/ 2213390 w 2663281"/>
              <a:gd name="connsiteY11" fmla="*/ 720557 h 945502"/>
              <a:gd name="connsiteX12" fmla="*/ 2325863 w 2663281"/>
              <a:gd name="connsiteY12" fmla="*/ 720557 h 945502"/>
              <a:gd name="connsiteX13" fmla="*/ 1035390 w 2663281"/>
              <a:gd name="connsiteY13" fmla="*/ 0 h 945502"/>
              <a:gd name="connsiteX0" fmla="*/ 2477994 w 2665415"/>
              <a:gd name="connsiteY0" fmla="*/ 945502 h 945502"/>
              <a:gd name="connsiteX1" fmla="*/ 2215524 w 2665415"/>
              <a:gd name="connsiteY1" fmla="*/ 720557 h 945502"/>
              <a:gd name="connsiteX2" fmla="*/ 2327997 w 2665415"/>
              <a:gd name="connsiteY2" fmla="*/ 720557 h 945502"/>
              <a:gd name="connsiteX3" fmla="*/ 1183828 w 2665415"/>
              <a:gd name="connsiteY3" fmla="*/ 45720 h 945502"/>
              <a:gd name="connsiteX4" fmla="*/ 1408773 w 2665415"/>
              <a:gd name="connsiteY4" fmla="*/ 45720 h 945502"/>
              <a:gd name="connsiteX5" fmla="*/ 2552942 w 2665415"/>
              <a:gd name="connsiteY5" fmla="*/ 720557 h 945502"/>
              <a:gd name="connsiteX6" fmla="*/ 2665415 w 2665415"/>
              <a:gd name="connsiteY6" fmla="*/ 720557 h 945502"/>
              <a:gd name="connsiteX7" fmla="*/ 2477994 w 2665415"/>
              <a:gd name="connsiteY7" fmla="*/ 945502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524860 w 2665415"/>
              <a:gd name="connsiteY3" fmla="*/ 198613 h 945502"/>
              <a:gd name="connsiteX4" fmla="*/ 1296300 w 2665415"/>
              <a:gd name="connsiteY4" fmla="*/ 49805 h 945502"/>
              <a:gd name="connsiteX5" fmla="*/ 1296301 w 2665415"/>
              <a:gd name="connsiteY5" fmla="*/ 49805 h 945502"/>
              <a:gd name="connsiteX0" fmla="*/ 1296301 w 2665415"/>
              <a:gd name="connsiteY0" fmla="*/ 49805 h 945502"/>
              <a:gd name="connsiteX1" fmla="*/ 227081 w 2665415"/>
              <a:gd name="connsiteY1" fmla="*/ 945502 h 945502"/>
              <a:gd name="connsiteX2" fmla="*/ 2135 w 2665415"/>
              <a:gd name="connsiteY2" fmla="*/ 945502 h 945502"/>
              <a:gd name="connsiteX3" fmla="*/ 175609 w 2665415"/>
              <a:gd name="connsiteY3" fmla="*/ 817706 h 945502"/>
              <a:gd name="connsiteX4" fmla="*/ 247558 w 2665415"/>
              <a:gd name="connsiteY4" fmla="*/ 339841 h 945502"/>
              <a:gd name="connsiteX5" fmla="*/ 301049 w 2665415"/>
              <a:gd name="connsiteY5" fmla="*/ 316364 h 945502"/>
              <a:gd name="connsiteX6" fmla="*/ 677309 w 2665415"/>
              <a:gd name="connsiteY6" fmla="*/ 365614 h 945502"/>
              <a:gd name="connsiteX7" fmla="*/ 1183828 w 2665415"/>
              <a:gd name="connsiteY7" fmla="*/ 45720 h 945502"/>
              <a:gd name="connsiteX8" fmla="*/ 1408773 w 2665415"/>
              <a:gd name="connsiteY8" fmla="*/ 45720 h 945502"/>
              <a:gd name="connsiteX9" fmla="*/ 2552942 w 2665415"/>
              <a:gd name="connsiteY9" fmla="*/ 720557 h 945502"/>
              <a:gd name="connsiteX10" fmla="*/ 2665415 w 2665415"/>
              <a:gd name="connsiteY10" fmla="*/ 720557 h 945502"/>
              <a:gd name="connsiteX11" fmla="*/ 2321873 w 2665415"/>
              <a:gd name="connsiteY11" fmla="*/ 590683 h 945502"/>
              <a:gd name="connsiteX12" fmla="*/ 2215524 w 2665415"/>
              <a:gd name="connsiteY12" fmla="*/ 720557 h 945502"/>
              <a:gd name="connsiteX13" fmla="*/ 2327997 w 2665415"/>
              <a:gd name="connsiteY13" fmla="*/ 720557 h 945502"/>
              <a:gd name="connsiteX14" fmla="*/ 1037524 w 2665415"/>
              <a:gd name="connsiteY14" fmla="*/ 0 h 945502"/>
              <a:gd name="connsiteX0" fmla="*/ 2475858 w 2663279"/>
              <a:gd name="connsiteY0" fmla="*/ 945502 h 945502"/>
              <a:gd name="connsiteX1" fmla="*/ 2213388 w 2663279"/>
              <a:gd name="connsiteY1" fmla="*/ 720557 h 945502"/>
              <a:gd name="connsiteX2" fmla="*/ 2325861 w 2663279"/>
              <a:gd name="connsiteY2" fmla="*/ 720557 h 945502"/>
              <a:gd name="connsiteX3" fmla="*/ 1181692 w 2663279"/>
              <a:gd name="connsiteY3" fmla="*/ 45720 h 945502"/>
              <a:gd name="connsiteX4" fmla="*/ 1406637 w 2663279"/>
              <a:gd name="connsiteY4" fmla="*/ 45720 h 945502"/>
              <a:gd name="connsiteX5" fmla="*/ 2550806 w 2663279"/>
              <a:gd name="connsiteY5" fmla="*/ 720557 h 945502"/>
              <a:gd name="connsiteX6" fmla="*/ 2663279 w 2663279"/>
              <a:gd name="connsiteY6" fmla="*/ 720557 h 945502"/>
              <a:gd name="connsiteX7" fmla="*/ 2475858 w 2663279"/>
              <a:gd name="connsiteY7" fmla="*/ 945502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-1 w 2663279"/>
              <a:gd name="connsiteY2" fmla="*/ 945502 h 945502"/>
              <a:gd name="connsiteX3" fmla="*/ 522724 w 2663279"/>
              <a:gd name="connsiteY3" fmla="*/ 198613 h 945502"/>
              <a:gd name="connsiteX4" fmla="*/ 1294164 w 2663279"/>
              <a:gd name="connsiteY4" fmla="*/ 49805 h 945502"/>
              <a:gd name="connsiteX5" fmla="*/ 1294165 w 2663279"/>
              <a:gd name="connsiteY5" fmla="*/ 49805 h 945502"/>
              <a:gd name="connsiteX0" fmla="*/ 1294165 w 2663279"/>
              <a:gd name="connsiteY0" fmla="*/ 49805 h 945502"/>
              <a:gd name="connsiteX1" fmla="*/ 224945 w 2663279"/>
              <a:gd name="connsiteY1" fmla="*/ 945502 h 945502"/>
              <a:gd name="connsiteX2" fmla="*/ 227438 w 2663279"/>
              <a:gd name="connsiteY2" fmla="*/ 759538 h 945502"/>
              <a:gd name="connsiteX3" fmla="*/ 173473 w 2663279"/>
              <a:gd name="connsiteY3" fmla="*/ 817706 h 945502"/>
              <a:gd name="connsiteX4" fmla="*/ 245422 w 2663279"/>
              <a:gd name="connsiteY4" fmla="*/ 339841 h 945502"/>
              <a:gd name="connsiteX5" fmla="*/ 298913 w 2663279"/>
              <a:gd name="connsiteY5" fmla="*/ 316364 h 945502"/>
              <a:gd name="connsiteX6" fmla="*/ 675173 w 2663279"/>
              <a:gd name="connsiteY6" fmla="*/ 365614 h 945502"/>
              <a:gd name="connsiteX7" fmla="*/ 1181692 w 2663279"/>
              <a:gd name="connsiteY7" fmla="*/ 45720 h 945502"/>
              <a:gd name="connsiteX8" fmla="*/ 1406637 w 2663279"/>
              <a:gd name="connsiteY8" fmla="*/ 45720 h 945502"/>
              <a:gd name="connsiteX9" fmla="*/ 2550806 w 2663279"/>
              <a:gd name="connsiteY9" fmla="*/ 720557 h 945502"/>
              <a:gd name="connsiteX10" fmla="*/ 2663279 w 2663279"/>
              <a:gd name="connsiteY10" fmla="*/ 720557 h 945502"/>
              <a:gd name="connsiteX11" fmla="*/ 2319737 w 2663279"/>
              <a:gd name="connsiteY11" fmla="*/ 590683 h 945502"/>
              <a:gd name="connsiteX12" fmla="*/ 2213388 w 2663279"/>
              <a:gd name="connsiteY12" fmla="*/ 720557 h 945502"/>
              <a:gd name="connsiteX13" fmla="*/ 2325861 w 2663279"/>
              <a:gd name="connsiteY13" fmla="*/ 720557 h 945502"/>
              <a:gd name="connsiteX14" fmla="*/ 1035388 w 2663279"/>
              <a:gd name="connsiteY14" fmla="*/ 0 h 94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3279" h="945502" stroke="0" extrusionOk="0">
                <a:moveTo>
                  <a:pt x="2475858" y="945502"/>
                </a:move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720542" y="45720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475858" y="945502"/>
                </a:lnTo>
                <a:close/>
              </a:path>
              <a:path w="2663279" h="945502" fill="darkenLess" stroke="0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-1" y="945502"/>
                </a:lnTo>
                <a:cubicBezTo>
                  <a:pt x="-1" y="645787"/>
                  <a:pt x="195990" y="365748"/>
                  <a:pt x="522724" y="198613"/>
                </a:cubicBezTo>
                <a:cubicBezTo>
                  <a:pt x="749542" y="82588"/>
                  <a:pt x="1022157" y="30002"/>
                  <a:pt x="1294164" y="49805"/>
                </a:cubicBezTo>
                <a:lnTo>
                  <a:pt x="1294165" y="49805"/>
                </a:lnTo>
                <a:close/>
              </a:path>
              <a:path w="2663279" h="945502" fill="none" extrusionOk="0">
                <a:moveTo>
                  <a:pt x="1294165" y="49805"/>
                </a:moveTo>
                <a:cubicBezTo>
                  <a:pt x="687867" y="93945"/>
                  <a:pt x="224945" y="481740"/>
                  <a:pt x="224945" y="945502"/>
                </a:cubicBezTo>
                <a:lnTo>
                  <a:pt x="227438" y="759538"/>
                </a:lnTo>
                <a:cubicBezTo>
                  <a:pt x="205420" y="740641"/>
                  <a:pt x="132569" y="918650"/>
                  <a:pt x="173473" y="817706"/>
                </a:cubicBezTo>
                <a:cubicBezTo>
                  <a:pt x="214377" y="716763"/>
                  <a:pt x="211076" y="425800"/>
                  <a:pt x="245422" y="339841"/>
                </a:cubicBezTo>
                <a:cubicBezTo>
                  <a:pt x="295241" y="234985"/>
                  <a:pt x="223360" y="327302"/>
                  <a:pt x="298913" y="316364"/>
                </a:cubicBezTo>
                <a:cubicBezTo>
                  <a:pt x="450054" y="177697"/>
                  <a:pt x="528043" y="410721"/>
                  <a:pt x="675173" y="365614"/>
                </a:cubicBezTo>
                <a:cubicBezTo>
                  <a:pt x="822303" y="320507"/>
                  <a:pt x="1098394" y="57017"/>
                  <a:pt x="1181692" y="45720"/>
                </a:cubicBezTo>
                <a:lnTo>
                  <a:pt x="1406637" y="45720"/>
                </a:lnTo>
                <a:cubicBezTo>
                  <a:pt x="1945487" y="45720"/>
                  <a:pt x="2416094" y="323286"/>
                  <a:pt x="2550806" y="720557"/>
                </a:cubicBezTo>
                <a:lnTo>
                  <a:pt x="2663279" y="720557"/>
                </a:lnTo>
                <a:lnTo>
                  <a:pt x="2319737" y="590683"/>
                </a:lnTo>
                <a:lnTo>
                  <a:pt x="2213388" y="720557"/>
                </a:lnTo>
                <a:lnTo>
                  <a:pt x="2325861" y="720557"/>
                </a:lnTo>
                <a:cubicBezTo>
                  <a:pt x="2191149" y="323287"/>
                  <a:pt x="1574238" y="0"/>
                  <a:pt x="1035388" y="0"/>
                </a:cubicBezTo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A2265-0C5B-6557-D90E-BEAB82318A4A}"/>
              </a:ext>
            </a:extLst>
          </p:cNvPr>
          <p:cNvSpPr txBox="1"/>
          <p:nvPr/>
        </p:nvSpPr>
        <p:spPr>
          <a:xfrm>
            <a:off x="828825" y="4547905"/>
            <a:ext cx="6324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Accessories shows the most demands and production in 2021 as compare to other segment.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Storage and networking shows the slowest growth.</a:t>
            </a:r>
          </a:p>
        </p:txBody>
      </p:sp>
    </p:spTree>
    <p:extLst>
      <p:ext uri="{BB962C8B-B14F-4D97-AF65-F5344CB8AC3E}">
        <p14:creationId xmlns:p14="http://schemas.microsoft.com/office/powerpoint/2010/main" val="310933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006DA1-FD12-86AA-3BDE-5CD0B95E21BD}"/>
              </a:ext>
            </a:extLst>
          </p:cNvPr>
          <p:cNvSpPr txBox="1"/>
          <p:nvPr/>
        </p:nvSpPr>
        <p:spPr>
          <a:xfrm>
            <a:off x="-107930" y="0"/>
            <a:ext cx="122999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5. Get the products that have the highest and lowest manufacturing costs. </a:t>
            </a:r>
          </a:p>
          <a:p>
            <a:r>
              <a:rPr lang="en-US" dirty="0"/>
              <a:t>The final output should contain these fields: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product_code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, product,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manufacturing_cost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03CA2-ED2A-1877-7463-92246B705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0195"/>
            <a:ext cx="5660136" cy="1797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D11D58-ECE4-24F9-9B71-BAC3AA3D0BAF}"/>
              </a:ext>
            </a:extLst>
          </p:cNvPr>
          <p:cNvSpPr txBox="1"/>
          <p:nvPr/>
        </p:nvSpPr>
        <p:spPr>
          <a:xfrm>
            <a:off x="9692640" y="6475694"/>
            <a:ext cx="3389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B4A5A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icons created by Freepik - </a:t>
            </a:r>
            <a:r>
              <a:rPr lang="en-US" sz="1000" dirty="0" err="1">
                <a:solidFill>
                  <a:srgbClr val="B4A5A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lang="en-CA" sz="1000" dirty="0">
              <a:solidFill>
                <a:srgbClr val="B4A5A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C9720-1A3A-180D-5776-FA6ED3339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3722"/>
            <a:ext cx="2071217" cy="2071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11812-7F59-E327-6C99-62F70691F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00" y="1663750"/>
            <a:ext cx="2071217" cy="2071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9269B8-C333-237E-7C10-636B2BDE1D4A}"/>
              </a:ext>
            </a:extLst>
          </p:cNvPr>
          <p:cNvSpPr txBox="1"/>
          <p:nvPr/>
        </p:nvSpPr>
        <p:spPr>
          <a:xfrm>
            <a:off x="8631936" y="1791552"/>
            <a:ext cx="329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6"/>
                </a:solidFill>
              </a:defRPr>
            </a:lvl1pPr>
          </a:lstStyle>
          <a:p>
            <a:r>
              <a:rPr lang="en-CA" sz="1800" dirty="0"/>
              <a:t> Product with Max Manufacturing cost</a:t>
            </a:r>
          </a:p>
          <a:p>
            <a:r>
              <a:rPr lang="en-CA" sz="1800" dirty="0"/>
              <a:t>- AQ Home Allin1 Gen2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65665-50A4-5AD1-956D-17FF1F6C139C}"/>
              </a:ext>
            </a:extLst>
          </p:cNvPr>
          <p:cNvSpPr txBox="1"/>
          <p:nvPr/>
        </p:nvSpPr>
        <p:spPr>
          <a:xfrm>
            <a:off x="8583036" y="4327804"/>
            <a:ext cx="338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accent6"/>
                </a:solidFill>
              </a:defRPr>
            </a:lvl1pPr>
          </a:lstStyle>
          <a:p>
            <a:r>
              <a:rPr lang="en-CA" sz="1800" dirty="0"/>
              <a:t>Product with Min Manufacturing cost</a:t>
            </a:r>
          </a:p>
          <a:p>
            <a:r>
              <a:rPr lang="en-CA" sz="1800" dirty="0"/>
              <a:t>- AQ Master Wired X1 MS</a:t>
            </a:r>
          </a:p>
        </p:txBody>
      </p:sp>
    </p:spTree>
    <p:extLst>
      <p:ext uri="{BB962C8B-B14F-4D97-AF65-F5344CB8AC3E}">
        <p14:creationId xmlns:p14="http://schemas.microsoft.com/office/powerpoint/2010/main" val="391541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FB6B8-AEC0-1A84-A58E-A9B20D1099EA}"/>
              </a:ext>
            </a:extLst>
          </p:cNvPr>
          <p:cNvSpPr txBox="1"/>
          <p:nvPr/>
        </p:nvSpPr>
        <p:spPr>
          <a:xfrm>
            <a:off x="0" y="0"/>
            <a:ext cx="123078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6. Generate a report which contains the top 5 customers who received an average high </a:t>
            </a:r>
            <a:r>
              <a:rPr lang="en-US" dirty="0" err="1"/>
              <a:t>pre_invoice_discount_pct</a:t>
            </a:r>
            <a:r>
              <a:rPr lang="en-US" dirty="0"/>
              <a:t> for the fiscal year 2021 and in the Indian market. </a:t>
            </a:r>
          </a:p>
          <a:p>
            <a:r>
              <a:rPr lang="en-US" dirty="0"/>
              <a:t>The final output contains these fields: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customer_code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, customer,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average_discount_percentage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0F65F-D11B-BAAD-4DD0-22FE30FD4E63}"/>
              </a:ext>
            </a:extLst>
          </p:cNvPr>
          <p:cNvSpPr txBox="1"/>
          <p:nvPr/>
        </p:nvSpPr>
        <p:spPr>
          <a:xfrm>
            <a:off x="5982991" y="2074783"/>
            <a:ext cx="563903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FF00"/>
                </a:solidFill>
              </a:rPr>
              <a:t>The maximum </a:t>
            </a:r>
            <a:r>
              <a:rPr lang="en-IN" b="1" dirty="0" err="1">
                <a:solidFill>
                  <a:srgbClr val="FFFF00"/>
                </a:solidFill>
              </a:rPr>
              <a:t>pre_invoice_discount</a:t>
            </a:r>
            <a:r>
              <a:rPr lang="en-IN" b="1" dirty="0">
                <a:solidFill>
                  <a:srgbClr val="FFFF00"/>
                </a:solidFill>
              </a:rPr>
              <a:t> was given to </a:t>
            </a:r>
            <a:r>
              <a:rPr lang="en-IN" b="1" dirty="0" err="1">
                <a:solidFill>
                  <a:srgbClr val="00B0F0"/>
                </a:solidFill>
              </a:rPr>
              <a:t>flipkart</a:t>
            </a:r>
            <a:r>
              <a:rPr lang="en-IN" b="1" dirty="0">
                <a:solidFill>
                  <a:srgbClr val="FFFF00"/>
                </a:solidFill>
              </a:rPr>
              <a:t>.</a:t>
            </a:r>
          </a:p>
          <a:p>
            <a:endParaRPr lang="en-IN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FF00"/>
                </a:solidFill>
              </a:rPr>
              <a:t>The minimum </a:t>
            </a:r>
            <a:r>
              <a:rPr lang="en-IN" b="1" dirty="0" err="1">
                <a:solidFill>
                  <a:srgbClr val="FFFF00"/>
                </a:solidFill>
              </a:rPr>
              <a:t>pre_invoice_discount</a:t>
            </a:r>
            <a:r>
              <a:rPr lang="en-IN" b="1" dirty="0">
                <a:solidFill>
                  <a:srgbClr val="FFFF00"/>
                </a:solidFill>
              </a:rPr>
              <a:t> was given to </a:t>
            </a:r>
            <a:r>
              <a:rPr lang="en-IN" b="1" dirty="0">
                <a:solidFill>
                  <a:srgbClr val="00B0F0"/>
                </a:solidFill>
              </a:rPr>
              <a:t>Amazon</a:t>
            </a:r>
            <a:r>
              <a:rPr lang="en-IN" b="1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10458-964C-8467-FD01-C13A0ED9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" y="2489132"/>
            <a:ext cx="5004805" cy="2265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538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359</TotalTime>
  <Words>854</Words>
  <Application>Microsoft Office PowerPoint</Application>
  <PresentationFormat>Widescreen</PresentationFormat>
  <Paragraphs>92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 AGRAWAL</dc:creator>
  <cp:lastModifiedBy>PRIYA AGRAWAL</cp:lastModifiedBy>
  <cp:revision>3</cp:revision>
  <dcterms:created xsi:type="dcterms:W3CDTF">2025-01-04T17:37:45Z</dcterms:created>
  <dcterms:modified xsi:type="dcterms:W3CDTF">2025-01-05T12:19:29Z</dcterms:modified>
</cp:coreProperties>
</file>